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81" r:id="rId3"/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thub.com/spro/practical-pytorch/blob/master/char-rnn-classification/char-rnn-classification.ipynb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be483e1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7be483e1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7e9c291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7e9c291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7e9c2914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7e9c2914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7c9a844e4_15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7c9a844e4_15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7e9c2914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7e9c2914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7e9c2914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7e9c2914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7e9c2914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7e9c2914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7e9c2914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7e9c2914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CF: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https://github.com/spro/practical-pytorch/blob/master/char-rnn-classification/char-rnn-classification.ipynb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rgbClr val="008000"/>
                </a:solidFill>
                <a:highlight>
                  <a:srgbClr val="F7F7F7"/>
                </a:highlight>
              </a:rPr>
              <a:t>for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 i </a:t>
            </a:r>
            <a:r>
              <a:rPr b="1" lang="en" sz="1050">
                <a:solidFill>
                  <a:srgbClr val="AA22FF"/>
                </a:solidFill>
                <a:highlight>
                  <a:srgbClr val="F7F7F7"/>
                </a:highlight>
              </a:rPr>
              <a:t>in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 </a:t>
            </a:r>
            <a:r>
              <a:rPr lang="en" sz="1050">
                <a:solidFill>
                  <a:srgbClr val="008000"/>
                </a:solidFill>
                <a:highlight>
                  <a:srgbClr val="F7F7F7"/>
                </a:highlight>
              </a:rPr>
              <a:t>range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(line_tensor</a:t>
            </a:r>
            <a:r>
              <a:rPr lang="en" sz="1050">
                <a:solidFill>
                  <a:srgbClr val="666666"/>
                </a:solidFill>
                <a:highlight>
                  <a:srgbClr val="F7F7F7"/>
                </a:highlight>
              </a:rPr>
              <a:t>.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size()[</a:t>
            </a:r>
            <a:r>
              <a:rPr lang="en" sz="1050">
                <a:solidFill>
                  <a:srgbClr val="666666"/>
                </a:solidFill>
                <a:highlight>
                  <a:srgbClr val="F7F7F7"/>
                </a:highlight>
              </a:rPr>
              <a:t>0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]):</a:t>
            </a:r>
            <a:b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</a:b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        output, hidden </a:t>
            </a:r>
            <a:r>
              <a:rPr lang="en" sz="1050">
                <a:solidFill>
                  <a:srgbClr val="666666"/>
                </a:solidFill>
                <a:highlight>
                  <a:srgbClr val="F7F7F7"/>
                </a:highlight>
              </a:rPr>
              <a:t>=</a:t>
            </a:r>
            <a: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  <a:t> rnn(line_tensor[i], hidden)</a:t>
            </a:r>
            <a:br>
              <a:rPr lang="en" sz="1050">
                <a:solidFill>
                  <a:srgbClr val="333333"/>
                </a:solidFill>
                <a:highlight>
                  <a:srgbClr val="F7F7F7"/>
                </a:highlight>
              </a:rPr>
            </a:br>
            <a:endParaRPr sz="10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1270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7e9c2914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7e9c2914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7e9c2914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7e9c2914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bdd75cc6_0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27bdd75cc6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7bdd75cc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7bdd75cc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7e9c2914b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7e9c2914b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847f6f27c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847f6f27c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847f6f27c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847f6f27c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847f6f27c_2_1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2847f6f27c_2_1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7e9c2914b_0_4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27e9c2914b_0_4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7e9c2914b_0_4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g27e9c2914b_0_4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7e9c2914b_0_4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g27e9c2914b_0_4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847f6f27c_2_2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g2847f6f27c_2_2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2847f6f27c_2_2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g2847f6f27c_2_28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9579df29a_1_2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g29579df29a_1_2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7e9c2914b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7e9c2914b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847f6f27c_2_2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g2847f6f27c_2_29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847f6f27c_2_1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2847f6f27c_2_1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847f6f27c_2_1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g2847f6f27c_2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847f6f27c_2_2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g2847f6f27c_2_2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7e9c2914b_0_4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g27e9c2914b_0_4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847f6f27c_2_2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g2847f6f27c_2_2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847f6f27c_2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g2847f6f27c_2_1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7e9c2914b_0_4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g27e9c2914b_0_47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7e9c2914b_0_4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g27e9c2914b_0_48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7e9c2914b_0_5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g27e9c2914b_0_5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e9c2914b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7e9c2914b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7c9a844e4_157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7c9a844e4_157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7c9a844e4_157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27c9a844e4_157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7c9a844e4_157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27c9a844e4_157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7c9a844e4_157_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g27c9a844e4_157_8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7c9a844e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7c9a844e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7c9a844e4_3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7c9a844e4_3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7c9a844e4_3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27c9a844e4_3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7c9a844e4_3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27c9a844e4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28585f799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28585f799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7c9a844e4_3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7c9a844e4_3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847f6f27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847f6f27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7c9a844e4_157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7c9a844e4_157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27c9a844e4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27c9a844e4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7bdd75cc6_0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g27bdd75cc6_0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7e9c2914b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7e9c2914b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9579df29a_1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9579df29a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7e9c2914b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7e9c2914b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9579df29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9579df29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3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4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21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22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2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4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24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26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26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7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Google Shape;106;p2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8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8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28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2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9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29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2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0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3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2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5" name="Google Shape;125;p32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6" name="Google Shape;126;p32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 copy" type="tx">
  <p:cSld name="TITLE_AND_BOD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9" name="Google Shape;129;p3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0" name="Google Shape;130;p3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4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3" name="Google Shape;133;p34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4" name="Google Shape;134;p34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5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7" name="Google Shape;137;p35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8" name="Google Shape;138;p35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6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18" Type="http://schemas.openxmlformats.org/officeDocument/2006/relationships/theme" Target="../theme/theme4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1" name="Google Shape;121;p31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2" name="Google Shape;122;p31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6" r:id="rId1"/>
    <p:sldLayoutId id="2147483677" r:id="rId2"/>
    <p:sldLayoutId id="2147483678" r:id="rId3"/>
    <p:sldLayoutId id="2147483679" r:id="rId4"/>
    <p:sldLayoutId id="2147483680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hyperlink" Target="mailto:hunkim+ml@gmail.com" TargetMode="External"/><Relationship Id="rId6" Type="http://schemas.openxmlformats.org/officeDocument/2006/relationships/hyperlink" Target="https://github.com/hunkim/PyTorchZeroToAll" TargetMode="External"/><Relationship Id="rId7" Type="http://schemas.openxmlformats.org/officeDocument/2006/relationships/hyperlink" Target="http://bit.ly/PyTorchZeroAll" TargetMode="External"/><Relationship Id="rId8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hyperlink" Target="https://github.com/hunkim/DeepLearningZeroToAll/blob/master/lab-12-0-rnn_basics.ipynb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hyperlink" Target="https://blog.ttro.com/artificial-intelligence-will-shape-e-learning-for-good/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practicalquant.blogspot.hk/2013/10/deep-learning-oral-traditions.html" TargetMode="External"/><Relationship Id="rId4" Type="http://schemas.openxmlformats.org/officeDocument/2006/relationships/image" Target="../media/image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cs224d.stanford.edu/lecture_notes/LectureNotes4.pdf" TargetMode="External"/><Relationship Id="rId4" Type="http://schemas.openxmlformats.org/officeDocument/2006/relationships/image" Target="../media/image29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cs224d.stanford.edu/lecture_notes/LectureNotes4.pdf" TargetMode="External"/><Relationship Id="rId4" Type="http://schemas.openxmlformats.org/officeDocument/2006/relationships/image" Target="../media/image32.png"/><Relationship Id="rId5" Type="http://schemas.openxmlformats.org/officeDocument/2006/relationships/image" Target="../media/image29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6.png"/><Relationship Id="rId4" Type="http://schemas.openxmlformats.org/officeDocument/2006/relationships/hyperlink" Target="https://cs224d.stanford.edu/lecture_notes/LectureNotes4.pdf" TargetMode="External"/><Relationship Id="rId5" Type="http://schemas.openxmlformats.org/officeDocument/2006/relationships/image" Target="../media/image32.png"/><Relationship Id="rId6" Type="http://schemas.openxmlformats.org/officeDocument/2006/relationships/image" Target="../media/image2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5.png"/><Relationship Id="rId4" Type="http://schemas.openxmlformats.org/officeDocument/2006/relationships/hyperlink" Target="http://colah.github.io/posts/2015-08-Understanding-LSTMs/" TargetMode="External"/><Relationship Id="rId5" Type="http://schemas.openxmlformats.org/officeDocument/2006/relationships/image" Target="../media/image3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5.png"/><Relationship Id="rId4" Type="http://schemas.openxmlformats.org/officeDocument/2006/relationships/hyperlink" Target="http://colah.github.io/posts/2015-08-Understanding-LSTMs/" TargetMode="External"/><Relationship Id="rId5" Type="http://schemas.openxmlformats.org/officeDocument/2006/relationships/image" Target="../media/image30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9.xml"/><Relationship Id="rId3" Type="http://schemas.openxmlformats.org/officeDocument/2006/relationships/hyperlink" Target="https://cs224d.stanford.edu/lecture_notes/LectureNotes4.pdf" TargetMode="External"/><Relationship Id="rId4" Type="http://schemas.openxmlformats.org/officeDocument/2006/relationships/image" Target="../media/image32.png"/><Relationship Id="rId5" Type="http://schemas.openxmlformats.org/officeDocument/2006/relationships/image" Target="../media/image29.png"/><Relationship Id="rId6" Type="http://schemas.openxmlformats.org/officeDocument/2006/relationships/hyperlink" Target="http://blog.varunajayasiri.com/numpy_lstm.html" TargetMode="External"/><Relationship Id="rId7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practicalquant.blogspot.hk/2013/10/deep-learning-oral-traditions.html" TargetMode="External"/><Relationship Id="rId4" Type="http://schemas.openxmlformats.org/officeDocument/2006/relationships/image" Target="../media/image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6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://blog.varunajayasiri.com/numpy_lstm.html" TargetMode="External"/><Relationship Id="rId4" Type="http://schemas.openxmlformats.org/officeDocument/2006/relationships/hyperlink" Target="http://www.wildml.com/2015/10/recurrent-neural-network-tutorial-part-4-implementing-a-grulstm-rnn-with-python-and-theano/" TargetMode="External"/><Relationship Id="rId5" Type="http://schemas.openxmlformats.org/officeDocument/2006/relationships/image" Target="../media/image30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4.jpg"/><Relationship Id="rId4" Type="http://schemas.openxmlformats.org/officeDocument/2006/relationships/image" Target="../media/image3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practicalquant.blogspot.hk/2013/10/deep-learning-oral-traditions.html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tats.stackexchange.com/questions/304431/practical-applications-or-rnn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karpathy.github.io/2015/05/21/rnn-effectiveness/" TargetMode="External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7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sp>
        <p:nvSpPr>
          <p:cNvPr id="148" name="Google Shape;148;p37"/>
          <p:cNvSpPr txBox="1"/>
          <p:nvPr>
            <p:ph idx="4294967295" type="subTitle"/>
          </p:nvPr>
        </p:nvSpPr>
        <p:spPr>
          <a:xfrm>
            <a:off x="0" y="4463075"/>
            <a:ext cx="4159500" cy="6975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b="0" i="0" lang="en" sz="16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hunkim+ml@gmail.com</a:t>
            </a:r>
            <a:r>
              <a:rPr b="0" i="0" lang="en" sz="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b="0" i="0" lang="en" sz="13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https://github.com/hunkim/PyTorchZeroToAll</a:t>
            </a:r>
            <a:r>
              <a:rPr b="0" i="0" lang="en" sz="1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3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Helvetica Neue"/>
              <a:buNone/>
            </a:pP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http://bit.ly/PyTorchZeroAll</a:t>
            </a:r>
            <a:r>
              <a:rPr lang="en"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49" name="Google Shape;149;p3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7"/>
          <p:cNvSpPr txBox="1"/>
          <p:nvPr/>
        </p:nvSpPr>
        <p:spPr>
          <a:xfrm>
            <a:off x="2663552" y="1796200"/>
            <a:ext cx="38169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RNN</a:t>
            </a:r>
            <a:endParaRPr sz="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6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 in PyTorch</a:t>
            </a:r>
            <a:endParaRPr/>
          </a:p>
        </p:txBody>
      </p:sp>
      <p:pic>
        <p:nvPicPr>
          <p:cNvPr id="213" name="Google Shape;2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7875" y="1408625"/>
            <a:ext cx="2688000" cy="317345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6"/>
          <p:cNvSpPr txBox="1"/>
          <p:nvPr/>
        </p:nvSpPr>
        <p:spPr>
          <a:xfrm>
            <a:off x="2173850" y="1332425"/>
            <a:ext cx="7061100" cy="3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F6000"/>
                </a:solidFill>
                <a:latin typeface="Consolas"/>
                <a:ea typeface="Consolas"/>
                <a:cs typeface="Consolas"/>
                <a:sym typeface="Consolas"/>
              </a:rPr>
              <a:t>cell</a:t>
            </a: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nn.LSTM(</a:t>
            </a:r>
            <a:r>
              <a:rPr lang="en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b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...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(batch_size, seq_len, input_size) with batch_first=True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(... , ...)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(num_layers, batch_size, hidden_size)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Bidirectional RNN*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hidden = (... , ...) </a:t>
            </a:r>
            <a:r>
              <a:rPr i="1" lang="en" sz="13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(num_layers*2, batch_size, hidden_size)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cell(inputs, hidden)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F6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7"/>
          <p:cNvSpPr txBox="1"/>
          <p:nvPr>
            <p:ph type="title"/>
          </p:nvPr>
        </p:nvSpPr>
        <p:spPr>
          <a:xfrm>
            <a:off x="824075" y="133950"/>
            <a:ext cx="79761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encoding for letters, h, e, l, l, o</a:t>
            </a:r>
            <a:endParaRPr/>
          </a:p>
        </p:txBody>
      </p:sp>
      <p:sp>
        <p:nvSpPr>
          <p:cNvPr id="220" name="Google Shape;220;p47"/>
          <p:cNvSpPr/>
          <p:nvPr/>
        </p:nvSpPr>
        <p:spPr>
          <a:xfrm>
            <a:off x="2905650" y="1415150"/>
            <a:ext cx="1825500" cy="62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47"/>
          <p:cNvSpPr/>
          <p:nvPr/>
        </p:nvSpPr>
        <p:spPr>
          <a:xfrm>
            <a:off x="872525" y="2731475"/>
            <a:ext cx="1825500" cy="62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4375" y="1831975"/>
            <a:ext cx="3761000" cy="226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8"/>
          <p:cNvSpPr txBox="1"/>
          <p:nvPr>
            <p:ph type="title"/>
          </p:nvPr>
        </p:nvSpPr>
        <p:spPr>
          <a:xfrm>
            <a:off x="824075" y="133950"/>
            <a:ext cx="79761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node: 4 (</a:t>
            </a:r>
            <a:r>
              <a:rPr i="1" lang="en"/>
              <a:t>input-dim</a:t>
            </a:r>
            <a:r>
              <a:rPr lang="en"/>
              <a:t>) in 2 (</a:t>
            </a:r>
            <a:r>
              <a:rPr i="1" lang="en"/>
              <a:t>hidden_size</a:t>
            </a:r>
            <a:r>
              <a:rPr lang="en"/>
              <a:t>)</a:t>
            </a:r>
            <a:endParaRPr/>
          </a:p>
        </p:txBody>
      </p:sp>
      <p:pic>
        <p:nvPicPr>
          <p:cNvPr id="228" name="Google Shape;22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063" y="1419750"/>
            <a:ext cx="7495875" cy="3758601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8"/>
          <p:cNvSpPr/>
          <p:nvPr/>
        </p:nvSpPr>
        <p:spPr>
          <a:xfrm>
            <a:off x="2905650" y="1415150"/>
            <a:ext cx="1825500" cy="62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48"/>
          <p:cNvSpPr/>
          <p:nvPr/>
        </p:nvSpPr>
        <p:spPr>
          <a:xfrm>
            <a:off x="872525" y="2731475"/>
            <a:ext cx="1825500" cy="62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1700" y="4611425"/>
            <a:ext cx="343200" cy="2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9"/>
          <p:cNvSpPr txBox="1"/>
          <p:nvPr>
            <p:ph type="title"/>
          </p:nvPr>
        </p:nvSpPr>
        <p:spPr>
          <a:xfrm>
            <a:off x="824075" y="133950"/>
            <a:ext cx="79761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node: 4 (</a:t>
            </a:r>
            <a:r>
              <a:rPr i="1" lang="en"/>
              <a:t>input-dim</a:t>
            </a:r>
            <a:r>
              <a:rPr lang="en"/>
              <a:t>) in 2 (</a:t>
            </a:r>
            <a:r>
              <a:rPr i="1" lang="en"/>
              <a:t>hidden_size</a:t>
            </a:r>
            <a:r>
              <a:rPr lang="en"/>
              <a:t>)</a:t>
            </a:r>
            <a:endParaRPr/>
          </a:p>
        </p:txBody>
      </p:sp>
      <p:pic>
        <p:nvPicPr>
          <p:cNvPr id="237" name="Google Shape;23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063" y="1419750"/>
            <a:ext cx="7495875" cy="375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1700" y="4611425"/>
            <a:ext cx="343200" cy="2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275" y="1842100"/>
            <a:ext cx="5438525" cy="272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50"/>
          <p:cNvSpPr txBox="1"/>
          <p:nvPr/>
        </p:nvSpPr>
        <p:spPr>
          <a:xfrm>
            <a:off x="345500" y="1309475"/>
            <a:ext cx="5600100" cy="29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408080"/>
                </a:solidFill>
                <a:latin typeface="Consolas"/>
                <a:ea typeface="Consolas"/>
                <a:cs typeface="Consolas"/>
                <a:sym typeface="Consolas"/>
              </a:rPr>
              <a:t># One cell RNN input_dim (4) -&gt; output_dim (2)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cell = nn.LSTM(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1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letter input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autograd.Variable(torch.Tensor([[h]]))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rank = (1, 1, 4)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initialize the hidden state.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(num_layers * num_directions, batch, hidden_size)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(autograd.Variable(torch.randn(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)),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autograd.Variable(torch.randn((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))))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Feed to one element at a time.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after each step, hidden contains the hidden state.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cell(inputs, hidden)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"out"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out.data)</a:t>
            </a:r>
            <a:endParaRPr sz="11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5" name="Google Shape;245;p50"/>
          <p:cNvSpPr txBox="1"/>
          <p:nvPr/>
        </p:nvSpPr>
        <p:spPr>
          <a:xfrm>
            <a:off x="399350" y="4459750"/>
            <a:ext cx="4998000" cy="508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14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-0.1243  0.0738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214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[torch.FloatTensor of size 1x1x2]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6" name="Google Shape;246;p50"/>
          <p:cNvSpPr txBox="1"/>
          <p:nvPr>
            <p:ph type="title"/>
          </p:nvPr>
        </p:nvSpPr>
        <p:spPr>
          <a:xfrm>
            <a:off x="824075" y="133950"/>
            <a:ext cx="79761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node: 4 (</a:t>
            </a:r>
            <a:r>
              <a:rPr i="1" lang="en"/>
              <a:t>input_dim</a:t>
            </a:r>
            <a:r>
              <a:rPr lang="en"/>
              <a:t>) in 2 (</a:t>
            </a:r>
            <a:r>
              <a:rPr i="1" lang="en"/>
              <a:t>hidden_size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499050"/>
            <a:ext cx="8614201" cy="43396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51"/>
          <p:cNvSpPr txBox="1"/>
          <p:nvPr>
            <p:ph type="title"/>
          </p:nvPr>
        </p:nvSpPr>
        <p:spPr>
          <a:xfrm>
            <a:off x="3108126" y="-9465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Unfolding to n sequences</a:t>
            </a:r>
            <a:endParaRPr/>
          </a:p>
        </p:txBody>
      </p:sp>
      <p:sp>
        <p:nvSpPr>
          <p:cNvPr id="253" name="Google Shape;253;p51"/>
          <p:cNvSpPr txBox="1"/>
          <p:nvPr/>
        </p:nvSpPr>
        <p:spPr>
          <a:xfrm>
            <a:off x="3442350" y="4662575"/>
            <a:ext cx="58668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https://github.com/hunkim/DeepLearningZeroToAll/blob/master/lab-12-0-rnn_basics.ipynb</a:t>
            </a:r>
            <a:r>
              <a:rPr lang="en" sz="1100">
                <a:solidFill>
                  <a:srgbClr val="808080"/>
                </a:solidFill>
              </a:rPr>
              <a:t> </a:t>
            </a:r>
            <a:endParaRPr sz="1100"/>
          </a:p>
        </p:txBody>
      </p:sp>
      <p:pic>
        <p:nvPicPr>
          <p:cNvPr id="254" name="Google Shape;254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075" y="2198100"/>
            <a:ext cx="1657725" cy="195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45575" y="2969400"/>
            <a:ext cx="915875" cy="48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51"/>
          <p:cNvSpPr txBox="1"/>
          <p:nvPr/>
        </p:nvSpPr>
        <p:spPr>
          <a:xfrm>
            <a:off x="501050" y="695900"/>
            <a:ext cx="2379900" cy="6684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idden_size=2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seq_len=5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7" name="Google Shape;257;p51"/>
          <p:cNvSpPr/>
          <p:nvPr/>
        </p:nvSpPr>
        <p:spPr>
          <a:xfrm>
            <a:off x="2804575" y="2180175"/>
            <a:ext cx="5228100" cy="195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52175" y="2180175"/>
            <a:ext cx="5372718" cy="190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2"/>
          <p:cNvSpPr txBox="1"/>
          <p:nvPr>
            <p:ph type="title"/>
          </p:nvPr>
        </p:nvSpPr>
        <p:spPr>
          <a:xfrm>
            <a:off x="2346126" y="-9465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Unfolding to n sequences</a:t>
            </a:r>
            <a:endParaRPr/>
          </a:p>
        </p:txBody>
      </p:sp>
      <p:sp>
        <p:nvSpPr>
          <p:cNvPr id="264" name="Google Shape;264;p52"/>
          <p:cNvSpPr txBox="1"/>
          <p:nvPr/>
        </p:nvSpPr>
        <p:spPr>
          <a:xfrm>
            <a:off x="304800" y="887525"/>
            <a:ext cx="7603500" cy="21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408080"/>
                </a:solidFill>
                <a:latin typeface="Consolas"/>
                <a:ea typeface="Consolas"/>
                <a:cs typeface="Consolas"/>
                <a:sym typeface="Consolas"/>
              </a:rPr>
              <a:t># One cell RNN input_dim (4) -&gt; output_dim (2). sequence: 5</a:t>
            </a:r>
            <a:endParaRPr sz="11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cell = nn.LSTM(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1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autograd.Variable(torch.Tensor([[h, e, l, l, o]]))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"input size"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inputs.size())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(autograd.Variable(torch.randn(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)), autograd.Variable(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torch.randn((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))))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clean out hidden state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cell(inputs, hidden)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print(out.data)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5" name="Google Shape;265;p52"/>
          <p:cNvSpPr txBox="1"/>
          <p:nvPr/>
        </p:nvSpPr>
        <p:spPr>
          <a:xfrm>
            <a:off x="333625" y="3182875"/>
            <a:ext cx="3714300" cy="18507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input size torch.Size([1, 5, 4])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(0 ,.,.) = 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-0.1825  0.0737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-0.1981  0.1164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-0.3367  0.2095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-0.3625  0.2503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 -0.2038  0.3626</a:t>
            </a:r>
            <a:b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</a:br>
            <a:r>
              <a:rPr b="1" lang="en" sz="1100">
                <a:solidFill>
                  <a:srgbClr val="274E13"/>
                </a:solidFill>
                <a:highlight>
                  <a:srgbClr val="FFFFFF"/>
                </a:highlight>
              </a:rPr>
              <a:t>[torch.FloatTensor of size 1x5x2]</a:t>
            </a:r>
            <a:endParaRPr b="1" sz="1100">
              <a:solidFill>
                <a:srgbClr val="274E13"/>
              </a:solidFill>
              <a:highlight>
                <a:srgbClr val="FFFFFF"/>
              </a:highlight>
            </a:endParaRPr>
          </a:p>
        </p:txBody>
      </p:sp>
      <p:pic>
        <p:nvPicPr>
          <p:cNvPr id="266" name="Google Shape;26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5600" y="935000"/>
            <a:ext cx="2096204" cy="115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7" name="Google Shape;267;p52"/>
          <p:cNvGrpSpPr/>
          <p:nvPr/>
        </p:nvGrpSpPr>
        <p:grpSpPr>
          <a:xfrm>
            <a:off x="5329024" y="3016659"/>
            <a:ext cx="4016519" cy="2034118"/>
            <a:chOff x="76200" y="2618675"/>
            <a:chExt cx="4709250" cy="2372426"/>
          </a:xfrm>
        </p:grpSpPr>
        <p:pic>
          <p:nvPicPr>
            <p:cNvPr id="268" name="Google Shape;268;p5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200" y="2618675"/>
              <a:ext cx="4709250" cy="23724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9" name="Google Shape;269;p52"/>
            <p:cNvSpPr txBox="1"/>
            <p:nvPr/>
          </p:nvSpPr>
          <p:spPr>
            <a:xfrm>
              <a:off x="76201" y="2726288"/>
              <a:ext cx="1490100" cy="5493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rgbClr val="4A86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Consolas"/>
                  <a:ea typeface="Consolas"/>
                  <a:cs typeface="Consolas"/>
                  <a:sym typeface="Consolas"/>
                </a:rPr>
                <a:t>h</a:t>
              </a:r>
              <a:r>
                <a:rPr b="1" lang="en" sz="1100">
                  <a:latin typeface="Consolas"/>
                  <a:ea typeface="Consolas"/>
                  <a:cs typeface="Consolas"/>
                  <a:sym typeface="Consolas"/>
                </a:rPr>
                <a:t>idden_size=2</a:t>
              </a:r>
              <a:endParaRPr b="1" sz="11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Consolas"/>
                  <a:ea typeface="Consolas"/>
                  <a:cs typeface="Consolas"/>
                  <a:sym typeface="Consolas"/>
                </a:rPr>
                <a:t>seq_len=5</a:t>
              </a:r>
              <a:endParaRPr b="1" sz="11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grpSp>
          <p:nvGrpSpPr>
            <p:cNvPr id="270" name="Google Shape;270;p52"/>
            <p:cNvGrpSpPr/>
            <p:nvPr/>
          </p:nvGrpSpPr>
          <p:grpSpPr>
            <a:xfrm>
              <a:off x="1254206" y="3538481"/>
              <a:ext cx="2983177" cy="1033764"/>
              <a:chOff x="2275425" y="2317750"/>
              <a:chExt cx="5556300" cy="1969825"/>
            </a:xfrm>
          </p:grpSpPr>
          <p:sp>
            <p:nvSpPr>
              <p:cNvPr id="271" name="Google Shape;271;p52"/>
              <p:cNvSpPr/>
              <p:nvPr/>
            </p:nvSpPr>
            <p:spPr>
              <a:xfrm>
                <a:off x="2275425" y="2317750"/>
                <a:ext cx="5556300" cy="19686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72" name="Google Shape;272;p52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338925" y="2379150"/>
                <a:ext cx="5372718" cy="190842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3"/>
          <p:cNvSpPr txBox="1"/>
          <p:nvPr/>
        </p:nvSpPr>
        <p:spPr>
          <a:xfrm>
            <a:off x="4340225" y="-228600"/>
            <a:ext cx="42363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Batching input</a:t>
            </a:r>
            <a:endParaRPr sz="3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78" name="Google Shape;27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3175"/>
            <a:ext cx="9143998" cy="507877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53"/>
          <p:cNvSpPr txBox="1"/>
          <p:nvPr/>
        </p:nvSpPr>
        <p:spPr>
          <a:xfrm>
            <a:off x="160275" y="187925"/>
            <a:ext cx="2379900" cy="997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Hidden_size=2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sequence_length=5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batch_size=3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80" name="Google Shape;280;p53"/>
          <p:cNvGrpSpPr/>
          <p:nvPr/>
        </p:nvGrpSpPr>
        <p:grpSpPr>
          <a:xfrm>
            <a:off x="2275425" y="2317750"/>
            <a:ext cx="5556300" cy="1969825"/>
            <a:chOff x="2275425" y="2317750"/>
            <a:chExt cx="5556300" cy="1969825"/>
          </a:xfrm>
        </p:grpSpPr>
        <p:sp>
          <p:nvSpPr>
            <p:cNvPr id="281" name="Google Shape;281;p53"/>
            <p:cNvSpPr/>
            <p:nvPr/>
          </p:nvSpPr>
          <p:spPr>
            <a:xfrm>
              <a:off x="2275425" y="2317750"/>
              <a:ext cx="5556300" cy="1968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82" name="Google Shape;282;p5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38925" y="2379150"/>
              <a:ext cx="5372718" cy="19084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4"/>
          <p:cNvSpPr txBox="1"/>
          <p:nvPr/>
        </p:nvSpPr>
        <p:spPr>
          <a:xfrm>
            <a:off x="197600" y="-245150"/>
            <a:ext cx="42363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Batching input</a:t>
            </a:r>
            <a:endParaRPr sz="3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88" name="Google Shape;28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43725"/>
            <a:ext cx="3420376" cy="1899776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54"/>
          <p:cNvSpPr txBox="1"/>
          <p:nvPr/>
        </p:nvSpPr>
        <p:spPr>
          <a:xfrm>
            <a:off x="3250600" y="4073375"/>
            <a:ext cx="1702500" cy="6684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onsolas"/>
                <a:ea typeface="Consolas"/>
                <a:cs typeface="Consolas"/>
                <a:sym typeface="Consolas"/>
              </a:rPr>
              <a:t>Hidden_size=2</a:t>
            </a:r>
            <a:endParaRPr b="1"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onsolas"/>
                <a:ea typeface="Consolas"/>
                <a:cs typeface="Consolas"/>
                <a:sym typeface="Consolas"/>
              </a:rPr>
              <a:t>sequence_length=5</a:t>
            </a:r>
            <a:endParaRPr b="1"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onsolas"/>
                <a:ea typeface="Consolas"/>
                <a:cs typeface="Consolas"/>
                <a:sym typeface="Consolas"/>
              </a:rPr>
              <a:t>batch_size=3</a:t>
            </a:r>
            <a:endParaRPr b="1"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0" name="Google Shape;290;p54"/>
          <p:cNvSpPr/>
          <p:nvPr/>
        </p:nvSpPr>
        <p:spPr>
          <a:xfrm>
            <a:off x="52925" y="3312575"/>
            <a:ext cx="804300" cy="328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54"/>
          <p:cNvSpPr txBox="1"/>
          <p:nvPr/>
        </p:nvSpPr>
        <p:spPr>
          <a:xfrm>
            <a:off x="0" y="725525"/>
            <a:ext cx="6966300" cy="30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408080"/>
                </a:solidFill>
                <a:latin typeface="Consolas"/>
                <a:ea typeface="Consolas"/>
                <a:cs typeface="Consolas"/>
                <a:sym typeface="Consolas"/>
              </a:rPr>
              <a:t>    # One cell RNN input_dim (4) -&gt; output_dim (2). sequence: 5, batch 3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" sz="1200">
                <a:solidFill>
                  <a:srgbClr val="408080"/>
                </a:solidFill>
                <a:latin typeface="Consolas"/>
                <a:ea typeface="Consolas"/>
                <a:cs typeface="Consolas"/>
                <a:sym typeface="Consolas"/>
              </a:rPr>
              <a:t># 3 batches 'hello', 'eolll', 'lleel'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rank = (3, 5, 4)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autograd.Variable(torch.Tensor([[h, e, l, l, o],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        [e, o, l, l, l],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        [l, l, e, e, l]]))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"input size"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inputs.size())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size torch.Size([3, 5, 4])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(num_layers * num_directions, batch, hidden_size)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(autograd.Variable(torch.randn(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)), autograd.Variable(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torch.randn((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))))  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cell(inputs, hidden)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330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"out size"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out.size())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out size torch.Size([3, 5, 2])</a:t>
            </a:r>
            <a:b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2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5"/>
          <p:cNvSpPr txBox="1"/>
          <p:nvPr/>
        </p:nvSpPr>
        <p:spPr>
          <a:xfrm>
            <a:off x="5476400" y="-94650"/>
            <a:ext cx="45666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 4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97" name="Google Shape;29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763" y="1807225"/>
            <a:ext cx="6680475" cy="266105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8" name="Google Shape;298;p55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Teach RNN ‘hihell’ to ‘ihello’</a:t>
            </a:r>
            <a:endParaRPr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8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for Comments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Please feel free to add comments directly on these slides.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  <a:endParaRPr sz="2800"/>
          </a:p>
        </p:txBody>
      </p:sp>
      <p:sp>
        <p:nvSpPr>
          <p:cNvPr id="156" name="Google Shape;156;p38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  <a:endParaRPr sz="1200"/>
          </a:p>
        </p:txBody>
      </p:sp>
      <p:pic>
        <p:nvPicPr>
          <p:cNvPr id="157" name="Google Shape;15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6"/>
          <p:cNvSpPr txBox="1"/>
          <p:nvPr/>
        </p:nvSpPr>
        <p:spPr>
          <a:xfrm>
            <a:off x="5476400" y="-94650"/>
            <a:ext cx="45666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 4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4" name="Google Shape;304;p56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Teach RNN ‘hihell’ to ‘ihello’</a:t>
            </a:r>
            <a:endParaRPr sz="2800"/>
          </a:p>
        </p:txBody>
      </p:sp>
      <p:grpSp>
        <p:nvGrpSpPr>
          <p:cNvPr id="305" name="Google Shape;305;p56"/>
          <p:cNvGrpSpPr/>
          <p:nvPr/>
        </p:nvGrpSpPr>
        <p:grpSpPr>
          <a:xfrm>
            <a:off x="-8125" y="1279050"/>
            <a:ext cx="9075925" cy="3428650"/>
            <a:chOff x="-8125" y="1507650"/>
            <a:chExt cx="9075925" cy="3428650"/>
          </a:xfrm>
        </p:grpSpPr>
        <p:pic>
          <p:nvPicPr>
            <p:cNvPr id="306" name="Google Shape;306;p5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8600" y="1800745"/>
              <a:ext cx="8839200" cy="28311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56"/>
            <p:cNvSpPr txBox="1"/>
            <p:nvPr/>
          </p:nvSpPr>
          <p:spPr>
            <a:xfrm>
              <a:off x="594425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h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8" name="Google Shape;308;p56"/>
            <p:cNvSpPr txBox="1"/>
            <p:nvPr/>
          </p:nvSpPr>
          <p:spPr>
            <a:xfrm>
              <a:off x="3493475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h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9" name="Google Shape;309;p56"/>
            <p:cNvSpPr txBox="1"/>
            <p:nvPr/>
          </p:nvSpPr>
          <p:spPr>
            <a:xfrm>
              <a:off x="2043950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i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0" name="Google Shape;310;p56"/>
            <p:cNvSpPr txBox="1"/>
            <p:nvPr/>
          </p:nvSpPr>
          <p:spPr>
            <a:xfrm>
              <a:off x="4943000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1" name="Google Shape;311;p56"/>
            <p:cNvSpPr txBox="1"/>
            <p:nvPr/>
          </p:nvSpPr>
          <p:spPr>
            <a:xfrm>
              <a:off x="7842050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2" name="Google Shape;312;p56"/>
            <p:cNvSpPr txBox="1"/>
            <p:nvPr/>
          </p:nvSpPr>
          <p:spPr>
            <a:xfrm>
              <a:off x="6392525" y="40376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3" name="Google Shape;313;p56"/>
            <p:cNvSpPr txBox="1"/>
            <p:nvPr/>
          </p:nvSpPr>
          <p:spPr>
            <a:xfrm>
              <a:off x="594425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i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4" name="Google Shape;314;p56"/>
            <p:cNvSpPr txBox="1"/>
            <p:nvPr/>
          </p:nvSpPr>
          <p:spPr>
            <a:xfrm>
              <a:off x="3493475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5" name="Google Shape;315;p56"/>
            <p:cNvSpPr txBox="1"/>
            <p:nvPr/>
          </p:nvSpPr>
          <p:spPr>
            <a:xfrm>
              <a:off x="2043950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h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6" name="Google Shape;316;p56"/>
            <p:cNvSpPr txBox="1"/>
            <p:nvPr/>
          </p:nvSpPr>
          <p:spPr>
            <a:xfrm>
              <a:off x="4943000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7" name="Google Shape;317;p56"/>
            <p:cNvSpPr txBox="1"/>
            <p:nvPr/>
          </p:nvSpPr>
          <p:spPr>
            <a:xfrm>
              <a:off x="7842050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o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8" name="Google Shape;318;p56"/>
            <p:cNvSpPr txBox="1"/>
            <p:nvPr/>
          </p:nvSpPr>
          <p:spPr>
            <a:xfrm>
              <a:off x="6392525" y="1904050"/>
              <a:ext cx="3756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Consolas"/>
                  <a:ea typeface="Consolas"/>
                  <a:cs typeface="Consolas"/>
                  <a:sym typeface="Consolas"/>
                </a:rPr>
                <a:t>l</a:t>
              </a:r>
              <a:endParaRPr b="1" sz="24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9" name="Google Shape;319;p56"/>
            <p:cNvSpPr txBox="1"/>
            <p:nvPr/>
          </p:nvSpPr>
          <p:spPr>
            <a:xfrm>
              <a:off x="-8125" y="43273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0" name="Google Shape;320;p56"/>
            <p:cNvSpPr txBox="1"/>
            <p:nvPr/>
          </p:nvSpPr>
          <p:spPr>
            <a:xfrm>
              <a:off x="1436800" y="43270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1" name="Google Shape;321;p56"/>
            <p:cNvSpPr txBox="1"/>
            <p:nvPr/>
          </p:nvSpPr>
          <p:spPr>
            <a:xfrm>
              <a:off x="2890925" y="43273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2" name="Google Shape;322;p56"/>
            <p:cNvSpPr txBox="1"/>
            <p:nvPr/>
          </p:nvSpPr>
          <p:spPr>
            <a:xfrm>
              <a:off x="4340450" y="43270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3" name="Google Shape;323;p56"/>
            <p:cNvSpPr txBox="1"/>
            <p:nvPr/>
          </p:nvSpPr>
          <p:spPr>
            <a:xfrm>
              <a:off x="5789975" y="43273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4" name="Google Shape;324;p56"/>
            <p:cNvSpPr txBox="1"/>
            <p:nvPr/>
          </p:nvSpPr>
          <p:spPr>
            <a:xfrm>
              <a:off x="7244100" y="43270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5" name="Google Shape;325;p56"/>
            <p:cNvSpPr txBox="1"/>
            <p:nvPr/>
          </p:nvSpPr>
          <p:spPr>
            <a:xfrm>
              <a:off x="65200" y="15076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6" name="Google Shape;326;p56"/>
            <p:cNvSpPr txBox="1"/>
            <p:nvPr/>
          </p:nvSpPr>
          <p:spPr>
            <a:xfrm>
              <a:off x="1519325" y="15079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7" name="Google Shape;327;p56"/>
            <p:cNvSpPr txBox="1"/>
            <p:nvPr/>
          </p:nvSpPr>
          <p:spPr>
            <a:xfrm>
              <a:off x="2968850" y="15076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8" name="Google Shape;328;p56"/>
            <p:cNvSpPr txBox="1"/>
            <p:nvPr/>
          </p:nvSpPr>
          <p:spPr>
            <a:xfrm>
              <a:off x="4418375" y="150790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29" name="Google Shape;329;p56"/>
            <p:cNvSpPr txBox="1"/>
            <p:nvPr/>
          </p:nvSpPr>
          <p:spPr>
            <a:xfrm>
              <a:off x="5872500" y="15076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  <p:sp>
          <p:nvSpPr>
            <p:cNvPr id="330" name="Google Shape;330;p56"/>
            <p:cNvSpPr txBox="1"/>
            <p:nvPr/>
          </p:nvSpPr>
          <p:spPr>
            <a:xfrm>
              <a:off x="7320300" y="1507650"/>
              <a:ext cx="15807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 sz="1200">
                  <a:solidFill>
                    <a:srgbClr val="0000FF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200">
                  <a:solidFill>
                    <a:schemeClr val="dk1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 sz="1200"/>
            </a:p>
          </p:txBody>
        </p:sp>
      </p:grpSp>
      <p:sp>
        <p:nvSpPr>
          <p:cNvPr id="331" name="Google Shape;331;p56"/>
          <p:cNvSpPr txBox="1"/>
          <p:nvPr/>
        </p:nvSpPr>
        <p:spPr>
          <a:xfrm>
            <a:off x="141400" y="824175"/>
            <a:ext cx="21591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output_dim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2" name="Google Shape;332;p56"/>
          <p:cNvSpPr txBox="1"/>
          <p:nvPr/>
        </p:nvSpPr>
        <p:spPr>
          <a:xfrm>
            <a:off x="141400" y="4614000"/>
            <a:ext cx="18414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Input_dim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7"/>
          <p:cNvSpPr txBox="1"/>
          <p:nvPr>
            <p:ph type="title"/>
          </p:nvPr>
        </p:nvSpPr>
        <p:spPr>
          <a:xfrm>
            <a:off x="1982801" y="-34703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Loss and training</a:t>
            </a:r>
            <a:endParaRPr sz="2800"/>
          </a:p>
        </p:txBody>
      </p:sp>
      <p:pic>
        <p:nvPicPr>
          <p:cNvPr id="338" name="Google Shape;33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572145"/>
            <a:ext cx="8839200" cy="2831106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7"/>
          <p:cNvSpPr txBox="1"/>
          <p:nvPr/>
        </p:nvSpPr>
        <p:spPr>
          <a:xfrm>
            <a:off x="59442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h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0" name="Google Shape;340;p57"/>
          <p:cNvSpPr txBox="1"/>
          <p:nvPr/>
        </p:nvSpPr>
        <p:spPr>
          <a:xfrm>
            <a:off x="349347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h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1" name="Google Shape;341;p57"/>
          <p:cNvSpPr txBox="1"/>
          <p:nvPr/>
        </p:nvSpPr>
        <p:spPr>
          <a:xfrm>
            <a:off x="204395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2" name="Google Shape;342;p57"/>
          <p:cNvSpPr txBox="1"/>
          <p:nvPr/>
        </p:nvSpPr>
        <p:spPr>
          <a:xfrm>
            <a:off x="494300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e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3" name="Google Shape;343;p57"/>
          <p:cNvSpPr txBox="1"/>
          <p:nvPr/>
        </p:nvSpPr>
        <p:spPr>
          <a:xfrm>
            <a:off x="784205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l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4" name="Google Shape;344;p57"/>
          <p:cNvSpPr txBox="1"/>
          <p:nvPr/>
        </p:nvSpPr>
        <p:spPr>
          <a:xfrm>
            <a:off x="639252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l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5" name="Google Shape;345;p57"/>
          <p:cNvSpPr txBox="1"/>
          <p:nvPr/>
        </p:nvSpPr>
        <p:spPr>
          <a:xfrm>
            <a:off x="59442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6" name="Google Shape;346;p57"/>
          <p:cNvSpPr txBox="1"/>
          <p:nvPr/>
        </p:nvSpPr>
        <p:spPr>
          <a:xfrm>
            <a:off x="349347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7" name="Google Shape;347;p57"/>
          <p:cNvSpPr txBox="1"/>
          <p:nvPr/>
        </p:nvSpPr>
        <p:spPr>
          <a:xfrm>
            <a:off x="204395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8" name="Google Shape;348;p57"/>
          <p:cNvSpPr txBox="1"/>
          <p:nvPr/>
        </p:nvSpPr>
        <p:spPr>
          <a:xfrm>
            <a:off x="494300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9" name="Google Shape;349;p57"/>
          <p:cNvSpPr txBox="1"/>
          <p:nvPr/>
        </p:nvSpPr>
        <p:spPr>
          <a:xfrm>
            <a:off x="784205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0" name="Google Shape;350;p57"/>
          <p:cNvSpPr txBox="1"/>
          <p:nvPr/>
        </p:nvSpPr>
        <p:spPr>
          <a:xfrm>
            <a:off x="639252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1" name="Google Shape;351;p57"/>
          <p:cNvSpPr txBox="1"/>
          <p:nvPr/>
        </p:nvSpPr>
        <p:spPr>
          <a:xfrm>
            <a:off x="-812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2" name="Google Shape;352;p57"/>
          <p:cNvSpPr txBox="1"/>
          <p:nvPr/>
        </p:nvSpPr>
        <p:spPr>
          <a:xfrm>
            <a:off x="143680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3" name="Google Shape;353;p57"/>
          <p:cNvSpPr txBox="1"/>
          <p:nvPr/>
        </p:nvSpPr>
        <p:spPr>
          <a:xfrm>
            <a:off x="289092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4" name="Google Shape;354;p57"/>
          <p:cNvSpPr txBox="1"/>
          <p:nvPr/>
        </p:nvSpPr>
        <p:spPr>
          <a:xfrm>
            <a:off x="434045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5" name="Google Shape;355;p57"/>
          <p:cNvSpPr txBox="1"/>
          <p:nvPr/>
        </p:nvSpPr>
        <p:spPr>
          <a:xfrm>
            <a:off x="578997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6" name="Google Shape;356;p57"/>
          <p:cNvSpPr txBox="1"/>
          <p:nvPr/>
        </p:nvSpPr>
        <p:spPr>
          <a:xfrm>
            <a:off x="724410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57" name="Google Shape;357;p57"/>
          <p:cNvSpPr txBox="1"/>
          <p:nvPr/>
        </p:nvSpPr>
        <p:spPr>
          <a:xfrm>
            <a:off x="-76200" y="1673800"/>
            <a:ext cx="20511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00"/>
          </a:p>
        </p:txBody>
      </p:sp>
      <p:sp>
        <p:nvSpPr>
          <p:cNvPr id="358" name="Google Shape;358;p57"/>
          <p:cNvSpPr txBox="1"/>
          <p:nvPr/>
        </p:nvSpPr>
        <p:spPr>
          <a:xfrm>
            <a:off x="141400" y="92050"/>
            <a:ext cx="21591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output_dim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9" name="Google Shape;359;p57"/>
          <p:cNvSpPr txBox="1"/>
          <p:nvPr/>
        </p:nvSpPr>
        <p:spPr>
          <a:xfrm>
            <a:off x="141400" y="4614000"/>
            <a:ext cx="18414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Input_dim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60" name="Google Shape;360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650" y="583275"/>
            <a:ext cx="8691152" cy="86137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57"/>
          <p:cNvSpPr/>
          <p:nvPr/>
        </p:nvSpPr>
        <p:spPr>
          <a:xfrm>
            <a:off x="1562375" y="630650"/>
            <a:ext cx="7262400" cy="86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7"/>
          <p:cNvSpPr/>
          <p:nvPr/>
        </p:nvSpPr>
        <p:spPr>
          <a:xfrm>
            <a:off x="1141775" y="1071200"/>
            <a:ext cx="328100" cy="685000"/>
          </a:xfrm>
          <a:custGeom>
            <a:rect b="b" l="l" r="r" t="t"/>
            <a:pathLst>
              <a:path extrusionOk="0" h="27400" w="13124">
                <a:moveTo>
                  <a:pt x="961" y="0"/>
                </a:moveTo>
                <a:cubicBezTo>
                  <a:pt x="2804" y="1042"/>
                  <a:pt x="10174" y="3525"/>
                  <a:pt x="12017" y="6249"/>
                </a:cubicBezTo>
                <a:cubicBezTo>
                  <a:pt x="13860" y="8973"/>
                  <a:pt x="12978" y="13220"/>
                  <a:pt x="12017" y="16344"/>
                </a:cubicBezTo>
                <a:cubicBezTo>
                  <a:pt x="11056" y="19469"/>
                  <a:pt x="8252" y="23153"/>
                  <a:pt x="6249" y="24996"/>
                </a:cubicBezTo>
                <a:cubicBezTo>
                  <a:pt x="4246" y="26839"/>
                  <a:pt x="1042" y="26999"/>
                  <a:pt x="0" y="27400"/>
                </a:cubicBezTo>
              </a:path>
            </a:pathLst>
          </a:cu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3" name="Google Shape;363;p57"/>
          <p:cNvSpPr txBox="1"/>
          <p:nvPr/>
        </p:nvSpPr>
        <p:spPr>
          <a:xfrm>
            <a:off x="1446025" y="930550"/>
            <a:ext cx="69222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 (cross entropy)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8"/>
          <p:cNvSpPr txBox="1"/>
          <p:nvPr>
            <p:ph type="title"/>
          </p:nvPr>
        </p:nvSpPr>
        <p:spPr>
          <a:xfrm>
            <a:off x="1982801" y="-34703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Loss and training</a:t>
            </a:r>
            <a:endParaRPr sz="2800"/>
          </a:p>
        </p:txBody>
      </p:sp>
      <p:pic>
        <p:nvPicPr>
          <p:cNvPr id="369" name="Google Shape;36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572145"/>
            <a:ext cx="8839200" cy="2831106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58"/>
          <p:cNvSpPr txBox="1"/>
          <p:nvPr/>
        </p:nvSpPr>
        <p:spPr>
          <a:xfrm>
            <a:off x="59442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h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1" name="Google Shape;371;p58"/>
          <p:cNvSpPr txBox="1"/>
          <p:nvPr/>
        </p:nvSpPr>
        <p:spPr>
          <a:xfrm>
            <a:off x="349347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h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2" name="Google Shape;372;p58"/>
          <p:cNvSpPr txBox="1"/>
          <p:nvPr/>
        </p:nvSpPr>
        <p:spPr>
          <a:xfrm>
            <a:off x="204395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3" name="Google Shape;373;p58"/>
          <p:cNvSpPr txBox="1"/>
          <p:nvPr/>
        </p:nvSpPr>
        <p:spPr>
          <a:xfrm>
            <a:off x="494300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e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4" name="Google Shape;374;p58"/>
          <p:cNvSpPr txBox="1"/>
          <p:nvPr/>
        </p:nvSpPr>
        <p:spPr>
          <a:xfrm>
            <a:off x="7842050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l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5" name="Google Shape;375;p58"/>
          <p:cNvSpPr txBox="1"/>
          <p:nvPr/>
        </p:nvSpPr>
        <p:spPr>
          <a:xfrm>
            <a:off x="6392525" y="38090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l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6" name="Google Shape;376;p58"/>
          <p:cNvSpPr txBox="1"/>
          <p:nvPr/>
        </p:nvSpPr>
        <p:spPr>
          <a:xfrm>
            <a:off x="59442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7" name="Google Shape;377;p58"/>
          <p:cNvSpPr txBox="1"/>
          <p:nvPr/>
        </p:nvSpPr>
        <p:spPr>
          <a:xfrm>
            <a:off x="349347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8" name="Google Shape;378;p58"/>
          <p:cNvSpPr txBox="1"/>
          <p:nvPr/>
        </p:nvSpPr>
        <p:spPr>
          <a:xfrm>
            <a:off x="204395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9" name="Google Shape;379;p58"/>
          <p:cNvSpPr txBox="1"/>
          <p:nvPr/>
        </p:nvSpPr>
        <p:spPr>
          <a:xfrm>
            <a:off x="494300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0" name="Google Shape;380;p58"/>
          <p:cNvSpPr txBox="1"/>
          <p:nvPr/>
        </p:nvSpPr>
        <p:spPr>
          <a:xfrm>
            <a:off x="7842050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1" name="Google Shape;381;p58"/>
          <p:cNvSpPr txBox="1"/>
          <p:nvPr/>
        </p:nvSpPr>
        <p:spPr>
          <a:xfrm>
            <a:off x="6392525" y="1675450"/>
            <a:ext cx="3756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2" name="Google Shape;382;p58"/>
          <p:cNvSpPr txBox="1"/>
          <p:nvPr/>
        </p:nvSpPr>
        <p:spPr>
          <a:xfrm>
            <a:off x="-812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3" name="Google Shape;383;p58"/>
          <p:cNvSpPr txBox="1"/>
          <p:nvPr/>
        </p:nvSpPr>
        <p:spPr>
          <a:xfrm>
            <a:off x="143680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4" name="Google Shape;384;p58"/>
          <p:cNvSpPr txBox="1"/>
          <p:nvPr/>
        </p:nvSpPr>
        <p:spPr>
          <a:xfrm>
            <a:off x="289092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5" name="Google Shape;385;p58"/>
          <p:cNvSpPr txBox="1"/>
          <p:nvPr/>
        </p:nvSpPr>
        <p:spPr>
          <a:xfrm>
            <a:off x="434045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6" name="Google Shape;386;p58"/>
          <p:cNvSpPr txBox="1"/>
          <p:nvPr/>
        </p:nvSpPr>
        <p:spPr>
          <a:xfrm>
            <a:off x="5789975" y="409870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7" name="Google Shape;387;p58"/>
          <p:cNvSpPr txBox="1"/>
          <p:nvPr/>
        </p:nvSpPr>
        <p:spPr>
          <a:xfrm>
            <a:off x="7244100" y="4098450"/>
            <a:ext cx="1580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/>
          </a:p>
        </p:txBody>
      </p:sp>
      <p:sp>
        <p:nvSpPr>
          <p:cNvPr id="388" name="Google Shape;388;p58"/>
          <p:cNvSpPr txBox="1"/>
          <p:nvPr/>
        </p:nvSpPr>
        <p:spPr>
          <a:xfrm>
            <a:off x="-76200" y="1673800"/>
            <a:ext cx="20511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00"/>
          </a:p>
        </p:txBody>
      </p:sp>
      <p:sp>
        <p:nvSpPr>
          <p:cNvPr id="389" name="Google Shape;389;p58"/>
          <p:cNvSpPr txBox="1"/>
          <p:nvPr/>
        </p:nvSpPr>
        <p:spPr>
          <a:xfrm>
            <a:off x="141400" y="92050"/>
            <a:ext cx="21591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output_dim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8"/>
          <p:cNvSpPr txBox="1"/>
          <p:nvPr/>
        </p:nvSpPr>
        <p:spPr>
          <a:xfrm>
            <a:off x="141400" y="4614000"/>
            <a:ext cx="1841400" cy="453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Input_dim = 5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91" name="Google Shape;391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650" y="583275"/>
            <a:ext cx="8691152" cy="861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2" name="Google Shape;392;p58"/>
          <p:cNvGrpSpPr/>
          <p:nvPr/>
        </p:nvGrpSpPr>
        <p:grpSpPr>
          <a:xfrm>
            <a:off x="1141775" y="1071200"/>
            <a:ext cx="659925" cy="685000"/>
            <a:chOff x="1141775" y="1071200"/>
            <a:chExt cx="659925" cy="685000"/>
          </a:xfrm>
        </p:grpSpPr>
        <p:sp>
          <p:nvSpPr>
            <p:cNvPr id="393" name="Google Shape;393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94" name="Google Shape;394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395" name="Google Shape;395;p58"/>
          <p:cNvGrpSpPr/>
          <p:nvPr/>
        </p:nvGrpSpPr>
        <p:grpSpPr>
          <a:xfrm>
            <a:off x="2564800" y="1071200"/>
            <a:ext cx="659925" cy="685000"/>
            <a:chOff x="1141775" y="1071200"/>
            <a:chExt cx="659925" cy="685000"/>
          </a:xfrm>
        </p:grpSpPr>
        <p:sp>
          <p:nvSpPr>
            <p:cNvPr id="396" name="Google Shape;396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97" name="Google Shape;397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398" name="Google Shape;398;p58"/>
          <p:cNvGrpSpPr/>
          <p:nvPr/>
        </p:nvGrpSpPr>
        <p:grpSpPr>
          <a:xfrm>
            <a:off x="3999875" y="1066650"/>
            <a:ext cx="659925" cy="685000"/>
            <a:chOff x="1141775" y="1071200"/>
            <a:chExt cx="659925" cy="685000"/>
          </a:xfrm>
        </p:grpSpPr>
        <p:sp>
          <p:nvSpPr>
            <p:cNvPr id="399" name="Google Shape;399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0" name="Google Shape;400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401" name="Google Shape;401;p58"/>
          <p:cNvGrpSpPr/>
          <p:nvPr/>
        </p:nvGrpSpPr>
        <p:grpSpPr>
          <a:xfrm>
            <a:off x="5387650" y="1071200"/>
            <a:ext cx="659925" cy="685000"/>
            <a:chOff x="1141775" y="1071200"/>
            <a:chExt cx="659925" cy="685000"/>
          </a:xfrm>
        </p:grpSpPr>
        <p:sp>
          <p:nvSpPr>
            <p:cNvPr id="402" name="Google Shape;402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3" name="Google Shape;403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404" name="Google Shape;404;p58"/>
          <p:cNvGrpSpPr/>
          <p:nvPr/>
        </p:nvGrpSpPr>
        <p:grpSpPr>
          <a:xfrm>
            <a:off x="6857975" y="1071200"/>
            <a:ext cx="659925" cy="685000"/>
            <a:chOff x="1141775" y="1071200"/>
            <a:chExt cx="659925" cy="685000"/>
          </a:xfrm>
        </p:grpSpPr>
        <p:sp>
          <p:nvSpPr>
            <p:cNvPr id="405" name="Google Shape;405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6" name="Google Shape;406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  <p:grpSp>
        <p:nvGrpSpPr>
          <p:cNvPr id="407" name="Google Shape;407;p58"/>
          <p:cNvGrpSpPr/>
          <p:nvPr/>
        </p:nvGrpSpPr>
        <p:grpSpPr>
          <a:xfrm>
            <a:off x="8328300" y="1071200"/>
            <a:ext cx="659925" cy="685000"/>
            <a:chOff x="1141775" y="1071200"/>
            <a:chExt cx="659925" cy="685000"/>
          </a:xfrm>
        </p:grpSpPr>
        <p:sp>
          <p:nvSpPr>
            <p:cNvPr id="408" name="Google Shape;408;p58"/>
            <p:cNvSpPr/>
            <p:nvPr/>
          </p:nvSpPr>
          <p:spPr>
            <a:xfrm>
              <a:off x="1141775" y="1071200"/>
              <a:ext cx="328100" cy="685000"/>
            </a:xfrm>
            <a:custGeom>
              <a:rect b="b" l="l" r="r" t="t"/>
              <a:pathLst>
                <a:path extrusionOk="0" h="27400" w="13124">
                  <a:moveTo>
                    <a:pt x="961" y="0"/>
                  </a:moveTo>
                  <a:cubicBezTo>
                    <a:pt x="2804" y="1042"/>
                    <a:pt x="10174" y="3525"/>
                    <a:pt x="12017" y="6249"/>
                  </a:cubicBezTo>
                  <a:cubicBezTo>
                    <a:pt x="13860" y="8973"/>
                    <a:pt x="12978" y="13220"/>
                    <a:pt x="12017" y="16344"/>
                  </a:cubicBezTo>
                  <a:cubicBezTo>
                    <a:pt x="11056" y="19469"/>
                    <a:pt x="8252" y="23153"/>
                    <a:pt x="6249" y="24996"/>
                  </a:cubicBezTo>
                  <a:cubicBezTo>
                    <a:pt x="4246" y="26839"/>
                    <a:pt x="1042" y="26999"/>
                    <a:pt x="0" y="27400"/>
                  </a:cubicBezTo>
                </a:path>
              </a:pathLst>
            </a:custGeom>
            <a:noFill/>
            <a:ln cap="flat" cmpd="sng" w="38100">
              <a:solidFill>
                <a:srgbClr val="4A86E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9" name="Google Shape;409;p58"/>
            <p:cNvSpPr txBox="1"/>
            <p:nvPr/>
          </p:nvSpPr>
          <p:spPr>
            <a:xfrm>
              <a:off x="1426100" y="1143050"/>
              <a:ext cx="375600" cy="5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/>
                <a:t>l</a:t>
              </a:r>
              <a:endParaRPr b="1" sz="1800"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9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-444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AutoNum type="arabicParenBoth"/>
            </a:pPr>
            <a:r>
              <a:rPr lang="en"/>
              <a:t>Data preparation 1</a:t>
            </a:r>
            <a:endParaRPr/>
          </a:p>
        </p:txBody>
      </p:sp>
      <p:pic>
        <p:nvPicPr>
          <p:cNvPr descr="Image" id="415" name="Google Shape;415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59"/>
          <p:cNvSpPr txBox="1"/>
          <p:nvPr/>
        </p:nvSpPr>
        <p:spPr>
          <a:xfrm>
            <a:off x="601500" y="1219525"/>
            <a:ext cx="86049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idx2char = [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'i'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'e'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'l'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Teach hihell -&gt; ihello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x_data = 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hihell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x_one_hot = [[[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]]]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y_data =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ihello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As we have one batch of samples, we will change them to variables only once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Variable(torch.Tensor(x_one_hot))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labels = Variable(torch.LongTensor(y_data))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0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-444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AutoNum type="arabicParenBoth"/>
            </a:pPr>
            <a:r>
              <a:rPr lang="en"/>
              <a:t>Data </a:t>
            </a:r>
            <a:r>
              <a:rPr lang="en"/>
              <a:t>preparation 2</a:t>
            </a:r>
            <a:endParaRPr/>
          </a:p>
        </p:txBody>
      </p:sp>
      <p:pic>
        <p:nvPicPr>
          <p:cNvPr descr="Image" id="422" name="Google Shape;42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60"/>
          <p:cNvSpPr txBox="1"/>
          <p:nvPr/>
        </p:nvSpPr>
        <p:spPr>
          <a:xfrm>
            <a:off x="601500" y="1219525"/>
            <a:ext cx="86049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idx2char = [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'i'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'e'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'l'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Teach hihell -&gt; ihello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x_data =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hihell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one_hot_lookup =[[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0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1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2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3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4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y_data =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ihello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x_one_hot = [one_hot_lookup[x]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x_data]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As we have one batch of samples, we will change them to variables only once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inputs = Variable(torch.Tensor(x_one_hot))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labels = Variable(torch.LongTensor(y_data))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1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(2) Parameters</a:t>
            </a:r>
            <a:endParaRPr/>
          </a:p>
        </p:txBody>
      </p:sp>
      <p:pic>
        <p:nvPicPr>
          <p:cNvPr descr="Image" id="429" name="Google Shape;429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61"/>
          <p:cNvSpPr txBox="1"/>
          <p:nvPr/>
        </p:nvSpPr>
        <p:spPr>
          <a:xfrm>
            <a:off x="601500" y="1371925"/>
            <a:ext cx="6603600" cy="31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num_classes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one-hot size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output from the LSTM. 5 to directly predict one-hot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sentence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sequence_length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Let’s do one by one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num_layers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one-layer rnn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2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Model(nn.Module):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rgbClr val="B200B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(Model,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" sz="1200">
                <a:solidFill>
                  <a:srgbClr val="B200B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 = nn.RNN(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=input_size,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hidden_size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=hidden_size,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hidden, x):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Reshape input in (batch_size, sequence_length, input_size)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 = x.view(batch_size, sequence_length, input_size)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Propagate input through RNN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Input: (batch, seq_len, input_size)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hidden: (batch, num_layers * num_directions, hidden_size)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.rnn(x, hidden)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out = out.view(-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num_classes)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init_hidden(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Initialize hidden and cell states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(batch, num_layers * num_directions, hidden_size) for batch_first=True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Variable(torch.zeros(batch_size, num_layers, hidden_size))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6" name="Google Shape;436;p62"/>
          <p:cNvSpPr txBox="1"/>
          <p:nvPr>
            <p:ph type="title"/>
          </p:nvPr>
        </p:nvSpPr>
        <p:spPr>
          <a:xfrm>
            <a:off x="52268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(3) Our model</a:t>
            </a:r>
            <a:endParaRPr/>
          </a:p>
        </p:txBody>
      </p:sp>
      <p:sp>
        <p:nvSpPr>
          <p:cNvPr id="437" name="Google Shape;437;p62"/>
          <p:cNvSpPr txBox="1"/>
          <p:nvPr/>
        </p:nvSpPr>
        <p:spPr>
          <a:xfrm>
            <a:off x="5675600" y="2128200"/>
            <a:ext cx="3319800" cy="1352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num_classes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1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one-hot size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output from the LSTM.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sentence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sequence_length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num_layers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one-layer rnn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3"/>
          <p:cNvSpPr txBox="1"/>
          <p:nvPr>
            <p:ph type="title"/>
          </p:nvPr>
        </p:nvSpPr>
        <p:spPr>
          <a:xfrm>
            <a:off x="1812751" y="4497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Designing Loss</a:t>
            </a:r>
            <a:endParaRPr sz="2800"/>
          </a:p>
        </p:txBody>
      </p:sp>
      <p:pic>
        <p:nvPicPr>
          <p:cNvPr id="443" name="Google Shape;44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275" y="1797575"/>
            <a:ext cx="2973601" cy="24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63"/>
          <p:cNvSpPr txBox="1"/>
          <p:nvPr/>
        </p:nvSpPr>
        <p:spPr>
          <a:xfrm>
            <a:off x="2508825" y="384902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input: X</a:t>
            </a:r>
            <a:endParaRPr/>
          </a:p>
        </p:txBody>
      </p:sp>
      <p:sp>
        <p:nvSpPr>
          <p:cNvPr id="445" name="Google Shape;445;p63"/>
          <p:cNvSpPr txBox="1"/>
          <p:nvPr/>
        </p:nvSpPr>
        <p:spPr>
          <a:xfrm>
            <a:off x="2439175" y="144647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Y, one of five {h, i, e, l, o}</a:t>
            </a:r>
            <a:endParaRPr/>
          </a:p>
        </p:txBody>
      </p:sp>
      <p:sp>
        <p:nvSpPr>
          <p:cNvPr id="446" name="Google Shape;446;p63"/>
          <p:cNvSpPr/>
          <p:nvPr/>
        </p:nvSpPr>
        <p:spPr>
          <a:xfrm>
            <a:off x="4203275" y="2199225"/>
            <a:ext cx="1218600" cy="15429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447" name="Google Shape;447;p63"/>
          <p:cNvSpPr/>
          <p:nvPr/>
        </p:nvSpPr>
        <p:spPr>
          <a:xfrm>
            <a:off x="5952677" y="2555637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pic>
        <p:nvPicPr>
          <p:cNvPr id="448" name="Google Shape;44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9025" y="1447848"/>
            <a:ext cx="1544425" cy="33997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63"/>
          <p:cNvSpPr/>
          <p:nvPr/>
        </p:nvSpPr>
        <p:spPr>
          <a:xfrm>
            <a:off x="2457025" y="2579150"/>
            <a:ext cx="1638000" cy="69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64"/>
          <p:cNvSpPr txBox="1"/>
          <p:nvPr>
            <p:ph type="title"/>
          </p:nvPr>
        </p:nvSpPr>
        <p:spPr>
          <a:xfrm>
            <a:off x="1812751" y="4497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Designing Loss</a:t>
            </a:r>
            <a:endParaRPr sz="2800"/>
          </a:p>
        </p:txBody>
      </p:sp>
      <p:pic>
        <p:nvPicPr>
          <p:cNvPr id="455" name="Google Shape;455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275" y="1797575"/>
            <a:ext cx="2973601" cy="24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64"/>
          <p:cNvSpPr txBox="1"/>
          <p:nvPr/>
        </p:nvSpPr>
        <p:spPr>
          <a:xfrm>
            <a:off x="2508825" y="384902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input: X</a:t>
            </a:r>
            <a:endParaRPr/>
          </a:p>
        </p:txBody>
      </p:sp>
      <p:sp>
        <p:nvSpPr>
          <p:cNvPr id="457" name="Google Shape;457;p64"/>
          <p:cNvSpPr txBox="1"/>
          <p:nvPr/>
        </p:nvSpPr>
        <p:spPr>
          <a:xfrm>
            <a:off x="2439175" y="144647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Y, one of five {h, i, e, l, o}</a:t>
            </a:r>
            <a:endParaRPr/>
          </a:p>
        </p:txBody>
      </p:sp>
      <p:sp>
        <p:nvSpPr>
          <p:cNvPr id="458" name="Google Shape;458;p64"/>
          <p:cNvSpPr/>
          <p:nvPr/>
        </p:nvSpPr>
        <p:spPr>
          <a:xfrm>
            <a:off x="5952677" y="2555637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pic>
        <p:nvPicPr>
          <p:cNvPr id="459" name="Google Shape;459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9375" y="1446475"/>
            <a:ext cx="1660350" cy="36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64"/>
          <p:cNvSpPr txBox="1"/>
          <p:nvPr/>
        </p:nvSpPr>
        <p:spPr>
          <a:xfrm>
            <a:off x="6041350" y="1000975"/>
            <a:ext cx="30000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 = rnn_out.view(-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5)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1" name="Google Shape;461;p64"/>
          <p:cNvSpPr/>
          <p:nvPr/>
        </p:nvSpPr>
        <p:spPr>
          <a:xfrm>
            <a:off x="4203275" y="2199225"/>
            <a:ext cx="1218600" cy="15429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462" name="Google Shape;462;p64"/>
          <p:cNvSpPr/>
          <p:nvPr/>
        </p:nvSpPr>
        <p:spPr>
          <a:xfrm>
            <a:off x="2457025" y="2579150"/>
            <a:ext cx="1638000" cy="69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5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Model(nn.Module):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rgbClr val="B200B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(Model,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" sz="1200">
                <a:solidFill>
                  <a:srgbClr val="B200B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 = nn.RNN(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=input_size,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hidden_size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=hidden_size,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hidden, x):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Reshape input in (batch_size, sequence_length, input_size)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 = x.view(batch_size, sequence_length, input_size)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Propagate input through RNN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Input: (batch, seq_len, input_size)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hidden: (batch, num_layers * num_directions, hidden_size)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out, hidden = 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.rnn(x, hidden)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out = out.view(-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num_classes)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init_hidden(</a:t>
            </a:r>
            <a:r>
              <a:rPr lang="en" sz="120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Initialize hidden and cell states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# (batch, num_layers * num_directions, hidden_size) for batch_first=True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Variable(torch.zeros(batch_size, num_layers, hidden_size))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8" name="Google Shape;468;p65"/>
          <p:cNvSpPr txBox="1"/>
          <p:nvPr>
            <p:ph type="title"/>
          </p:nvPr>
        </p:nvSpPr>
        <p:spPr>
          <a:xfrm>
            <a:off x="52268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(3) Our model</a:t>
            </a:r>
            <a:endParaRPr/>
          </a:p>
        </p:txBody>
      </p:sp>
      <p:sp>
        <p:nvSpPr>
          <p:cNvPr id="469" name="Google Shape;469;p65"/>
          <p:cNvSpPr txBox="1"/>
          <p:nvPr/>
        </p:nvSpPr>
        <p:spPr>
          <a:xfrm>
            <a:off x="5675600" y="2128200"/>
            <a:ext cx="3319800" cy="1352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num_classes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1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one-hot size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output from the LSTM.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sentence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sequence_length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endParaRPr i="1" sz="11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num_layers =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</a:t>
            </a:r>
            <a:r>
              <a:rPr i="1" lang="en" sz="11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one-layer rnn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70" name="Google Shape;47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7900" y="3251500"/>
            <a:ext cx="1420775" cy="31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9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DNN, </a:t>
            </a:r>
            <a:r>
              <a:rPr lang="en">
                <a:solidFill>
                  <a:srgbClr val="D9D9D9"/>
                </a:solidFill>
              </a:rPr>
              <a:t>CNN, RNN</a:t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163" name="Google Shape;1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962" y="1076175"/>
            <a:ext cx="5170025" cy="38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9"/>
          <p:cNvSpPr txBox="1"/>
          <p:nvPr/>
        </p:nvSpPr>
        <p:spPr>
          <a:xfrm>
            <a:off x="3628700" y="4819750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https://blog.ttro.com/artificial-intelligence-will-shape-e-learning-for-good/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6"/>
          <p:cNvSpPr txBox="1"/>
          <p:nvPr>
            <p:ph type="title"/>
          </p:nvPr>
        </p:nvSpPr>
        <p:spPr>
          <a:xfrm>
            <a:off x="1812751" y="4497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Designing Loss</a:t>
            </a:r>
            <a:endParaRPr sz="2800"/>
          </a:p>
        </p:txBody>
      </p:sp>
      <p:pic>
        <p:nvPicPr>
          <p:cNvPr id="476" name="Google Shape;47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275" y="1797575"/>
            <a:ext cx="2973601" cy="24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66"/>
          <p:cNvSpPr txBox="1"/>
          <p:nvPr/>
        </p:nvSpPr>
        <p:spPr>
          <a:xfrm>
            <a:off x="2508825" y="384902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input: X</a:t>
            </a:r>
            <a:endParaRPr/>
          </a:p>
        </p:txBody>
      </p:sp>
      <p:sp>
        <p:nvSpPr>
          <p:cNvPr id="478" name="Google Shape;478;p66"/>
          <p:cNvSpPr txBox="1"/>
          <p:nvPr/>
        </p:nvSpPr>
        <p:spPr>
          <a:xfrm>
            <a:off x="2439175" y="144647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Y, one of five {h, i, e, l, o}</a:t>
            </a:r>
            <a:endParaRPr/>
          </a:p>
        </p:txBody>
      </p:sp>
      <p:sp>
        <p:nvSpPr>
          <p:cNvPr id="479" name="Google Shape;479;p66"/>
          <p:cNvSpPr/>
          <p:nvPr/>
        </p:nvSpPr>
        <p:spPr>
          <a:xfrm>
            <a:off x="5952677" y="2555637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pic>
        <p:nvPicPr>
          <p:cNvPr id="480" name="Google Shape;480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9375" y="1446475"/>
            <a:ext cx="1660350" cy="36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66"/>
          <p:cNvSpPr txBox="1"/>
          <p:nvPr/>
        </p:nvSpPr>
        <p:spPr>
          <a:xfrm>
            <a:off x="6041350" y="1000975"/>
            <a:ext cx="30000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 = rnn_out.view(-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5)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2" name="Google Shape;482;p66"/>
          <p:cNvSpPr txBox="1"/>
          <p:nvPr/>
        </p:nvSpPr>
        <p:spPr>
          <a:xfrm>
            <a:off x="5929475" y="3114025"/>
            <a:ext cx="3214500" cy="10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7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Unfolding one to n sequences</a:t>
            </a:r>
            <a:endParaRPr b="0" i="0" sz="34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488" name="Google Shape;48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5" y="2198100"/>
            <a:ext cx="1657725" cy="195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5575" y="2969400"/>
            <a:ext cx="915875" cy="48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2175" y="2180175"/>
            <a:ext cx="5372718" cy="190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8"/>
          <p:cNvSpPr txBox="1"/>
          <p:nvPr/>
        </p:nvSpPr>
        <p:spPr>
          <a:xfrm>
            <a:off x="5476400" y="-94650"/>
            <a:ext cx="45666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 4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96" name="Google Shape;49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4100" y="1446749"/>
            <a:ext cx="4788650" cy="3331250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8"/>
          <p:cNvSpPr txBox="1"/>
          <p:nvPr>
            <p:ph type="title"/>
          </p:nvPr>
        </p:nvSpPr>
        <p:spPr>
          <a:xfrm>
            <a:off x="1050476" y="3172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Teach RNN ‘hihell’ to ‘ihello’</a:t>
            </a:r>
            <a:endParaRPr sz="2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4100" y="1446749"/>
            <a:ext cx="4788650" cy="333125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69"/>
          <p:cNvSpPr txBox="1"/>
          <p:nvPr>
            <p:ph type="title"/>
          </p:nvPr>
        </p:nvSpPr>
        <p:spPr>
          <a:xfrm>
            <a:off x="1050476" y="3172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Teach RNN ‘hihell’ to ‘ihello’</a:t>
            </a:r>
            <a:endParaRPr sz="2800"/>
          </a:p>
        </p:txBody>
      </p:sp>
      <p:sp>
        <p:nvSpPr>
          <p:cNvPr id="504" name="Google Shape;504;p69"/>
          <p:cNvSpPr txBox="1"/>
          <p:nvPr/>
        </p:nvSpPr>
        <p:spPr>
          <a:xfrm>
            <a:off x="4733825" y="1713975"/>
            <a:ext cx="4162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2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model.init_hidden()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sys.stdout.write(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"predicted string: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input, label 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zip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(inputs, labels):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output = model(hidden, input)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 += criterion(output, label)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", epoch: %d, loss: %1.3f"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%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(epoch +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loss.data[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loss.backward()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optimizer.step()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0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Instantiate RNN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Model()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Set loss and optimizer function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CrossEntropyLoss = LogSoftmax + NLLLoss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torch.nn.CrossEntropyLoss()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optimizer = torch.optim.Adam(model.parameters(),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Train the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optimizer.zero_grad()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 =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15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model.init_hidden()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sys.stdout.write(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"predicted string: 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input, label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zip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(inputs, labels):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print(input.size(), label.size())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output = model(hidden, input)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val, idx = output.max(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sys.stdout.write(idx2char[idx.data[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loss += criterion(output, label)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", epoch: %d, loss: %1.3f"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% (epoch +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loss.data[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loss.backward()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optimizer.step()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70"/>
          <p:cNvSpPr txBox="1"/>
          <p:nvPr>
            <p:ph type="title"/>
          </p:nvPr>
        </p:nvSpPr>
        <p:spPr>
          <a:xfrm>
            <a:off x="52268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(4) Loss &amp; Training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71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Instantiate RNN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Model()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Set loss and optimizer function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CrossEntropyLoss = LogSoftmax + NLLLoss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torch.nn.CrossEntropyLoss()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optimizer = torch.optim.Adam(model.parameters(),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Train the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optimizer.zero_grad()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 =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15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 = model.init_hidden()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sys.stdout.write(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"predicted string: 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input, label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zip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(inputs, labels):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print(input.size(), label.size())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hidden, output = model(hidden, input)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val, idx = output.max(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sys.stdout.write(idx2char[idx.data[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loss += criterion(output, label)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", epoch: %d, loss: %1.3f"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% (epoch +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loss.data[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loss.backward()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optimizer.step()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6" name="Google Shape;516;p71"/>
          <p:cNvSpPr txBox="1"/>
          <p:nvPr>
            <p:ph type="title"/>
          </p:nvPr>
        </p:nvSpPr>
        <p:spPr>
          <a:xfrm>
            <a:off x="49982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(5)    Enjoy the results </a:t>
            </a:r>
            <a:endParaRPr/>
          </a:p>
        </p:txBody>
      </p:sp>
      <p:sp>
        <p:nvSpPr>
          <p:cNvPr id="517" name="Google Shape;517;p71"/>
          <p:cNvSpPr txBox="1"/>
          <p:nvPr/>
        </p:nvSpPr>
        <p:spPr>
          <a:xfrm>
            <a:off x="6139650" y="1451500"/>
            <a:ext cx="2398200" cy="33963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1, loss: 1.673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ehehee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2, loss: 1.403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ehehel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3, loss: 1.240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ehelll</a:t>
            </a:r>
            <a:b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95,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96,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97,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98,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99,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epoch: 100, loss: 0.458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Predicted string:  ihello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 result for enjoy" id="518" name="Google Shape;51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7050" y="60725"/>
            <a:ext cx="1373100" cy="137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2"/>
          <p:cNvSpPr txBox="1"/>
          <p:nvPr/>
        </p:nvSpPr>
        <p:spPr>
          <a:xfrm>
            <a:off x="2494075" y="3587900"/>
            <a:ext cx="45666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[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3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 4</a:t>
            </a:r>
            <a:endParaRPr i="1" sz="13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4" name="Google Shape;524;p72"/>
          <p:cNvSpPr txBox="1"/>
          <p:nvPr/>
        </p:nvSpPr>
        <p:spPr>
          <a:xfrm>
            <a:off x="1806300" y="895000"/>
            <a:ext cx="5531400" cy="13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.rnn = nn.RNN(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input_size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hidden_size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batch_first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72"/>
          <p:cNvSpPr txBox="1"/>
          <p:nvPr>
            <p:ph type="title"/>
          </p:nvPr>
        </p:nvSpPr>
        <p:spPr>
          <a:xfrm>
            <a:off x="1812751" y="133070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RNN with a sequence</a:t>
            </a:r>
            <a:endParaRPr sz="2800"/>
          </a:p>
        </p:txBody>
      </p:sp>
      <p:pic>
        <p:nvPicPr>
          <p:cNvPr id="526" name="Google Shape;52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3138" y="1783800"/>
            <a:ext cx="1657725" cy="19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3"/>
          <p:cNvSpPr txBox="1"/>
          <p:nvPr/>
        </p:nvSpPr>
        <p:spPr>
          <a:xfrm>
            <a:off x="0" y="0"/>
            <a:ext cx="7612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Instantiate RNN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rnn = RNN(num_classes, input_size, hidden_size, num_layers)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(rnn)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Set loss and optimizer function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CrossEntropyLoss = LogSoftmax + NLLLoss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torch.nn.CrossEntropyLoss()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optimizer = torch.optim.Adam(rnn.parameters(), </a:t>
            </a:r>
            <a:r>
              <a:rPr lang="en" sz="115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5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Train the model</a:t>
            </a:r>
            <a:endParaRPr i="1" sz="115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outputs = rnn(inputs)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optimizer.zero_grad()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loss = criterion(outputs, labels)</a:t>
            </a:r>
            <a:endParaRPr b="1" sz="15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loss.backward()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optimizer.step()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_, idx = outputs.max(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idx = idx.data.numpy()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result_str = [idx2char[c]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 </a:t>
            </a:r>
            <a:r>
              <a:rPr b="1"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idx.squeeze()]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"epoch: %d, loss: %1.3f" 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% (epoch + 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loss.data[</a:t>
            </a:r>
            <a:r>
              <a:rPr lang="en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"Predicted string: 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''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.join(result_str))</a:t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15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"Learning finished!"</a:t>
            </a: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1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2" name="Google Shape;532;p73"/>
          <p:cNvSpPr txBox="1"/>
          <p:nvPr>
            <p:ph type="title"/>
          </p:nvPr>
        </p:nvSpPr>
        <p:spPr>
          <a:xfrm>
            <a:off x="4998275" y="136925"/>
            <a:ext cx="4200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(5)    Enjoy the results </a:t>
            </a:r>
            <a:endParaRPr/>
          </a:p>
        </p:txBody>
      </p:sp>
      <p:sp>
        <p:nvSpPr>
          <p:cNvPr id="533" name="Google Shape;533;p73"/>
          <p:cNvSpPr txBox="1"/>
          <p:nvPr/>
        </p:nvSpPr>
        <p:spPr>
          <a:xfrm>
            <a:off x="5067325" y="2216175"/>
            <a:ext cx="3648600" cy="1373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input, label </a:t>
            </a:r>
            <a:r>
              <a:rPr b="1" lang="en" sz="1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lang="en" sz="1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zip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(inputs, labels):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print(input.size(), label.size())</a:t>
            </a:r>
            <a:endParaRPr i="1" sz="10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hidden, output = model(hidden, input)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val, idx = output.max(</a:t>
            </a:r>
            <a:r>
              <a:rPr lang="en" sz="10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sys.stdout.write(idx2char[idx.data[</a:t>
            </a:r>
            <a:r>
              <a:rPr lang="en" sz="10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]])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loss += criterion(output, label)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 result for enjoy" id="534" name="Google Shape;53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7050" y="60725"/>
            <a:ext cx="1373100" cy="137310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73"/>
          <p:cNvSpPr/>
          <p:nvPr/>
        </p:nvSpPr>
        <p:spPr>
          <a:xfrm>
            <a:off x="4087975" y="2758200"/>
            <a:ext cx="810900" cy="354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74"/>
          <p:cNvSpPr txBox="1"/>
          <p:nvPr>
            <p:ph type="title"/>
          </p:nvPr>
        </p:nvSpPr>
        <p:spPr>
          <a:xfrm>
            <a:off x="112075" y="44975"/>
            <a:ext cx="89388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Exercise 12-1: 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Implement using a softmax classifier for </a:t>
            </a:r>
            <a:r>
              <a:rPr lang="en" sz="2800">
                <a:solidFill>
                  <a:schemeClr val="dk1"/>
                </a:solidFill>
              </a:rPr>
              <a:t>‘hihell’ to ‘ihello’</a:t>
            </a:r>
            <a:r>
              <a:rPr lang="en" sz="2800"/>
              <a:t> </a:t>
            </a:r>
            <a:endParaRPr sz="2800"/>
          </a:p>
        </p:txBody>
      </p:sp>
      <p:pic>
        <p:nvPicPr>
          <p:cNvPr id="541" name="Google Shape;541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275" y="1797575"/>
            <a:ext cx="2973601" cy="24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74"/>
          <p:cNvSpPr txBox="1"/>
          <p:nvPr/>
        </p:nvSpPr>
        <p:spPr>
          <a:xfrm>
            <a:off x="2508825" y="384902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Some input: X</a:t>
            </a:r>
            <a:endParaRPr b="1"/>
          </a:p>
        </p:txBody>
      </p:sp>
      <p:sp>
        <p:nvSpPr>
          <p:cNvPr id="543" name="Google Shape;543;p74"/>
          <p:cNvSpPr txBox="1"/>
          <p:nvPr/>
        </p:nvSpPr>
        <p:spPr>
          <a:xfrm>
            <a:off x="2286775" y="1446475"/>
            <a:ext cx="38178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Predict Y, one of five {h, i, e, l, o}</a:t>
            </a:r>
            <a:endParaRPr b="1"/>
          </a:p>
        </p:txBody>
      </p:sp>
      <p:sp>
        <p:nvSpPr>
          <p:cNvPr id="544" name="Google Shape;544;p74"/>
          <p:cNvSpPr/>
          <p:nvPr/>
        </p:nvSpPr>
        <p:spPr>
          <a:xfrm>
            <a:off x="4203275" y="2142550"/>
            <a:ext cx="1338300" cy="15996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545" name="Google Shape;545;p74"/>
          <p:cNvSpPr/>
          <p:nvPr/>
        </p:nvSpPr>
        <p:spPr>
          <a:xfrm>
            <a:off x="5952677" y="2555637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1"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b="1" sz="500"/>
          </a:p>
        </p:txBody>
      </p:sp>
      <p:pic>
        <p:nvPicPr>
          <p:cNvPr id="546" name="Google Shape;546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9375" y="1446472"/>
            <a:ext cx="1660350" cy="363203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74"/>
          <p:cNvSpPr txBox="1"/>
          <p:nvPr>
            <p:ph type="title"/>
          </p:nvPr>
        </p:nvSpPr>
        <p:spPr>
          <a:xfrm>
            <a:off x="343175" y="4294525"/>
            <a:ext cx="8938800" cy="9303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800">
                <a:solidFill>
                  <a:srgbClr val="4A86E8"/>
                </a:solidFill>
              </a:rPr>
              <a:t>Why does it not work?</a:t>
            </a:r>
            <a:endParaRPr i="1" sz="2800">
              <a:solidFill>
                <a:srgbClr val="4A86E8"/>
              </a:solidFill>
            </a:endParaRPr>
          </a:p>
        </p:txBody>
      </p:sp>
      <p:sp>
        <p:nvSpPr>
          <p:cNvPr id="548" name="Google Shape;548;p74"/>
          <p:cNvSpPr/>
          <p:nvPr/>
        </p:nvSpPr>
        <p:spPr>
          <a:xfrm>
            <a:off x="2679800" y="2655625"/>
            <a:ext cx="1420800" cy="44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75"/>
          <p:cNvSpPr txBox="1"/>
          <p:nvPr>
            <p:ph type="title"/>
          </p:nvPr>
        </p:nvSpPr>
        <p:spPr>
          <a:xfrm>
            <a:off x="112075" y="44975"/>
            <a:ext cx="89388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Exercise</a:t>
            </a:r>
            <a:r>
              <a:rPr lang="en" sz="2800"/>
              <a:t> 12-2: Combine RNN+Linear</a:t>
            </a:r>
            <a:endParaRPr sz="2800"/>
          </a:p>
        </p:txBody>
      </p:sp>
      <p:sp>
        <p:nvSpPr>
          <p:cNvPr id="554" name="Google Shape;554;p75"/>
          <p:cNvSpPr txBox="1"/>
          <p:nvPr>
            <p:ph type="title"/>
          </p:nvPr>
        </p:nvSpPr>
        <p:spPr>
          <a:xfrm>
            <a:off x="112075" y="4328100"/>
            <a:ext cx="8938800" cy="880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800">
                <a:solidFill>
                  <a:srgbClr val="4A86E8"/>
                </a:solidFill>
              </a:rPr>
              <a:t>Why does it train faster (more stable)?</a:t>
            </a:r>
            <a:endParaRPr i="1" sz="2800">
              <a:solidFill>
                <a:srgbClr val="4A86E8"/>
              </a:solidFill>
            </a:endParaRPr>
          </a:p>
        </p:txBody>
      </p:sp>
      <p:cxnSp>
        <p:nvCxnSpPr>
          <p:cNvPr id="555" name="Google Shape;555;p75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6" name="Google Shape;556;p75"/>
          <p:cNvSpPr/>
          <p:nvPr/>
        </p:nvSpPr>
        <p:spPr>
          <a:xfrm>
            <a:off x="4786576" y="1762275"/>
            <a:ext cx="1896300" cy="11589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557" name="Google Shape;557;p75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558" name="Google Shape;558;p75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9" name="Google Shape;559;p75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560" name="Google Shape;560;p75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61" name="Google Shape;561;p75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  <a:endParaRPr sz="500"/>
          </a:p>
        </p:txBody>
      </p:sp>
      <p:sp>
        <p:nvSpPr>
          <p:cNvPr id="562" name="Google Shape;562;p75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563" name="Google Shape;563;p75"/>
          <p:cNvSpPr txBox="1"/>
          <p:nvPr/>
        </p:nvSpPr>
        <p:spPr>
          <a:xfrm>
            <a:off x="5537720" y="4292050"/>
            <a:ext cx="18243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cxnSp>
        <p:nvCxnSpPr>
          <p:cNvPr id="564" name="Google Shape;564;p75"/>
          <p:cNvCxnSpPr>
            <a:endCxn id="565" idx="2"/>
          </p:cNvCxnSpPr>
          <p:nvPr/>
        </p:nvCxnSpPr>
        <p:spPr>
          <a:xfrm>
            <a:off x="1250612" y="2379775"/>
            <a:ext cx="6099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566" name="Google Shape;566;p75"/>
          <p:cNvCxnSpPr/>
          <p:nvPr/>
        </p:nvCxnSpPr>
        <p:spPr>
          <a:xfrm>
            <a:off x="38900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567" name="Google Shape;567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75"/>
          <p:cNvSpPr/>
          <p:nvPr/>
        </p:nvSpPr>
        <p:spPr>
          <a:xfrm>
            <a:off x="57936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Loss</a:t>
            </a:r>
            <a:endParaRPr sz="500"/>
          </a:p>
        </p:txBody>
      </p:sp>
      <p:pic>
        <p:nvPicPr>
          <p:cNvPr id="565" name="Google Shape;565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2010200" y="1401225"/>
            <a:ext cx="1657725" cy="19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0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DNN,</a:t>
            </a:r>
            <a:r>
              <a:rPr lang="en"/>
              <a:t> CNN, </a:t>
            </a:r>
            <a:r>
              <a:rPr lang="en">
                <a:solidFill>
                  <a:srgbClr val="D9D9D9"/>
                </a:solidFill>
              </a:rPr>
              <a:t>RNN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70" name="Google Shape;170;p40"/>
          <p:cNvSpPr txBox="1"/>
          <p:nvPr/>
        </p:nvSpPr>
        <p:spPr>
          <a:xfrm>
            <a:off x="3628700" y="4819750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http://practicalquant.blogspot.hk/2013/10/deep-learning-oral-traditions.html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pic>
        <p:nvPicPr>
          <p:cNvPr id="171" name="Google Shape;17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2725" y="1546427"/>
            <a:ext cx="4995174" cy="27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76"/>
          <p:cNvSpPr txBox="1"/>
          <p:nvPr>
            <p:ph type="title"/>
          </p:nvPr>
        </p:nvSpPr>
        <p:spPr>
          <a:xfrm>
            <a:off x="431625" y="573727"/>
            <a:ext cx="8280900" cy="674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VS </a:t>
            </a:r>
            <a:r>
              <a:rPr lang="en"/>
              <a:t>embedding</a:t>
            </a:r>
            <a:endParaRPr/>
          </a:p>
        </p:txBody>
      </p:sp>
      <p:sp>
        <p:nvSpPr>
          <p:cNvPr id="574" name="Google Shape;574;p76"/>
          <p:cNvSpPr txBox="1"/>
          <p:nvPr/>
        </p:nvSpPr>
        <p:spPr>
          <a:xfrm>
            <a:off x="2041000" y="2601150"/>
            <a:ext cx="3559200" cy="19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x_one_hot = [[[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i 1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h 0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e 2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], 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      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]]]  </a:t>
            </a:r>
            <a:r>
              <a:rPr i="1" lang="en" sz="1200">
                <a:solidFill>
                  <a:srgbClr val="808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l 3</a:t>
            </a:r>
            <a:endParaRPr i="1" sz="1200">
              <a:solidFill>
                <a:srgbClr val="808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75" name="Google Shape;575;p76"/>
          <p:cNvGrpSpPr/>
          <p:nvPr/>
        </p:nvGrpSpPr>
        <p:grpSpPr>
          <a:xfrm>
            <a:off x="1855538" y="1543712"/>
            <a:ext cx="5432925" cy="800100"/>
            <a:chOff x="2110725" y="1486562"/>
            <a:chExt cx="5432925" cy="800100"/>
          </a:xfrm>
        </p:grpSpPr>
        <p:sp>
          <p:nvSpPr>
            <p:cNvPr id="576" name="Google Shape;576;p76"/>
            <p:cNvSpPr/>
            <p:nvPr/>
          </p:nvSpPr>
          <p:spPr>
            <a:xfrm>
              <a:off x="3425127" y="1486562"/>
              <a:ext cx="1266900" cy="800100"/>
            </a:xfrm>
            <a:prstGeom prst="roundRect">
              <a:avLst>
                <a:gd fmla="val 15000" name="adj"/>
              </a:avLst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rPr lang="en" sz="11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One hot</a:t>
              </a:r>
              <a:endParaRPr sz="500"/>
            </a:p>
          </p:txBody>
        </p:sp>
        <p:cxnSp>
          <p:nvCxnSpPr>
            <p:cNvPr id="577" name="Google Shape;577;p76"/>
            <p:cNvCxnSpPr/>
            <p:nvPr/>
          </p:nvCxnSpPr>
          <p:spPr>
            <a:xfrm>
              <a:off x="2830126" y="1886597"/>
              <a:ext cx="505500" cy="0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578" name="Google Shape;578;p76"/>
            <p:cNvCxnSpPr/>
            <p:nvPr/>
          </p:nvCxnSpPr>
          <p:spPr>
            <a:xfrm>
              <a:off x="4793051" y="1886597"/>
              <a:ext cx="505500" cy="0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sp>
          <p:nvSpPr>
            <p:cNvPr id="579" name="Google Shape;579;p76"/>
            <p:cNvSpPr txBox="1"/>
            <p:nvPr/>
          </p:nvSpPr>
          <p:spPr>
            <a:xfrm>
              <a:off x="2110725" y="1549025"/>
              <a:ext cx="802500" cy="46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index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0" name="Google Shape;580;p76"/>
            <p:cNvSpPr txBox="1"/>
            <p:nvPr/>
          </p:nvSpPr>
          <p:spPr>
            <a:xfrm>
              <a:off x="5353050" y="1603475"/>
              <a:ext cx="2190600" cy="53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One-hot: len (index)</a:t>
              </a:r>
              <a:endParaRPr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7"/>
          <p:cNvSpPr txBox="1"/>
          <p:nvPr>
            <p:ph type="title"/>
          </p:nvPr>
        </p:nvSpPr>
        <p:spPr>
          <a:xfrm>
            <a:off x="431625" y="573727"/>
            <a:ext cx="8280900" cy="674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VS embedding</a:t>
            </a:r>
            <a:endParaRPr/>
          </a:p>
        </p:txBody>
      </p:sp>
      <p:grpSp>
        <p:nvGrpSpPr>
          <p:cNvPr id="586" name="Google Shape;586;p77"/>
          <p:cNvGrpSpPr/>
          <p:nvPr/>
        </p:nvGrpSpPr>
        <p:grpSpPr>
          <a:xfrm>
            <a:off x="1774728" y="1543712"/>
            <a:ext cx="5513735" cy="800100"/>
            <a:chOff x="2029915" y="1486562"/>
            <a:chExt cx="5513735" cy="800100"/>
          </a:xfrm>
        </p:grpSpPr>
        <p:sp>
          <p:nvSpPr>
            <p:cNvPr id="587" name="Google Shape;587;p77"/>
            <p:cNvSpPr/>
            <p:nvPr/>
          </p:nvSpPr>
          <p:spPr>
            <a:xfrm>
              <a:off x="3425127" y="1486562"/>
              <a:ext cx="1266900" cy="800100"/>
            </a:xfrm>
            <a:prstGeom prst="roundRect">
              <a:avLst>
                <a:gd fmla="val 15000" name="adj"/>
              </a:avLst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rPr lang="en" sz="11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One hot</a:t>
              </a:r>
              <a:endParaRPr sz="500"/>
            </a:p>
          </p:txBody>
        </p:sp>
        <p:cxnSp>
          <p:nvCxnSpPr>
            <p:cNvPr id="588" name="Google Shape;588;p77"/>
            <p:cNvCxnSpPr/>
            <p:nvPr/>
          </p:nvCxnSpPr>
          <p:spPr>
            <a:xfrm>
              <a:off x="2830126" y="1886597"/>
              <a:ext cx="505500" cy="0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589" name="Google Shape;589;p77"/>
            <p:cNvCxnSpPr/>
            <p:nvPr/>
          </p:nvCxnSpPr>
          <p:spPr>
            <a:xfrm>
              <a:off x="4793051" y="1886597"/>
              <a:ext cx="505500" cy="0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sp>
          <p:nvSpPr>
            <p:cNvPr id="590" name="Google Shape;590;p77"/>
            <p:cNvSpPr txBox="1"/>
            <p:nvPr/>
          </p:nvSpPr>
          <p:spPr>
            <a:xfrm>
              <a:off x="2029915" y="1559050"/>
              <a:ext cx="983700" cy="46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I</a:t>
              </a: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ndex (ex:2)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91" name="Google Shape;591;p77"/>
            <p:cNvSpPr txBox="1"/>
            <p:nvPr/>
          </p:nvSpPr>
          <p:spPr>
            <a:xfrm>
              <a:off x="5353050" y="1603475"/>
              <a:ext cx="2190600" cy="53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n">
                  <a:solidFill>
                    <a:schemeClr val="hlink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]</a:t>
              </a:r>
              <a:endParaRPr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One-hot: len (index)</a:t>
              </a:r>
              <a:endParaRPr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592" name="Google Shape;592;p77"/>
          <p:cNvSpPr/>
          <p:nvPr/>
        </p:nvSpPr>
        <p:spPr>
          <a:xfrm>
            <a:off x="3169927" y="3334412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Embedding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(lookup table)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93" name="Google Shape;593;p77"/>
          <p:cNvCxnSpPr/>
          <p:nvPr/>
        </p:nvCxnSpPr>
        <p:spPr>
          <a:xfrm>
            <a:off x="2574926" y="37344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594" name="Google Shape;594;p77"/>
          <p:cNvCxnSpPr/>
          <p:nvPr/>
        </p:nvCxnSpPr>
        <p:spPr>
          <a:xfrm>
            <a:off x="4537851" y="37344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95" name="Google Shape;595;p77"/>
          <p:cNvSpPr txBox="1"/>
          <p:nvPr/>
        </p:nvSpPr>
        <p:spPr>
          <a:xfrm>
            <a:off x="1855525" y="3396875"/>
            <a:ext cx="8025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Index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(ex:2)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6" name="Google Shape;596;p77"/>
          <p:cNvSpPr txBox="1"/>
          <p:nvPr/>
        </p:nvSpPr>
        <p:spPr>
          <a:xfrm>
            <a:off x="5097850" y="3451325"/>
            <a:ext cx="3789000" cy="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0.4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0.8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0.5, 0.9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Embedding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n size (typically 100~300)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78"/>
          <p:cNvSpPr txBox="1"/>
          <p:nvPr>
            <p:ph type="title"/>
          </p:nvPr>
        </p:nvSpPr>
        <p:spPr>
          <a:xfrm>
            <a:off x="431625" y="573727"/>
            <a:ext cx="8280900" cy="674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VS embedding</a:t>
            </a:r>
            <a:endParaRPr/>
          </a:p>
        </p:txBody>
      </p:sp>
      <p:sp>
        <p:nvSpPr>
          <p:cNvPr id="602" name="Google Shape;602;p78"/>
          <p:cNvSpPr/>
          <p:nvPr/>
        </p:nvSpPr>
        <p:spPr>
          <a:xfrm>
            <a:off x="3169925" y="3034743"/>
            <a:ext cx="1266900" cy="1252200"/>
          </a:xfrm>
          <a:prstGeom prst="roundRect">
            <a:avLst>
              <a:gd fmla="val 15000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Embedding</a:t>
            </a:r>
            <a:endParaRPr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b="1"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</a:t>
            </a:r>
            <a:r>
              <a:rPr b="1"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rainable </a:t>
            </a:r>
            <a:endParaRPr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lookup table)</a:t>
            </a:r>
            <a:endParaRPr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603" name="Google Shape;603;p78"/>
          <p:cNvCxnSpPr/>
          <p:nvPr/>
        </p:nvCxnSpPr>
        <p:spPr>
          <a:xfrm>
            <a:off x="4537851" y="37344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04" name="Google Shape;604;p78"/>
          <p:cNvSpPr txBox="1"/>
          <p:nvPr/>
        </p:nvSpPr>
        <p:spPr>
          <a:xfrm>
            <a:off x="5097850" y="3375125"/>
            <a:ext cx="37890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0.4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0.8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chemeClr val="hlink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0.5, 0.9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Embedding size 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(typically 100 to 300)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5" name="Google Shape;605;p78"/>
          <p:cNvSpPr txBox="1"/>
          <p:nvPr/>
        </p:nvSpPr>
        <p:spPr>
          <a:xfrm>
            <a:off x="1771650" y="1591375"/>
            <a:ext cx="5600700" cy="10755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.embeddings = nn.Embedding(vocab_size, output_size)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emb = </a:t>
            </a:r>
            <a:r>
              <a:rPr lang="en">
                <a:solidFill>
                  <a:srgbClr val="94558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.embeddings(x)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606" name="Google Shape;606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7562" y="3024825"/>
            <a:ext cx="192312" cy="12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707212" y="3828950"/>
            <a:ext cx="192312" cy="12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78"/>
          <p:cNvSpPr txBox="1"/>
          <p:nvPr/>
        </p:nvSpPr>
        <p:spPr>
          <a:xfrm>
            <a:off x="2698950" y="4578625"/>
            <a:ext cx="26325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</a:rPr>
              <a:t>Embedding</a:t>
            </a:r>
            <a:r>
              <a:rPr lang="en">
                <a:solidFill>
                  <a:srgbClr val="1C4587"/>
                </a:solidFill>
              </a:rPr>
              <a:t> size (output size)</a:t>
            </a:r>
            <a:endParaRPr>
              <a:solidFill>
                <a:srgbClr val="1C4587"/>
              </a:solidFill>
            </a:endParaRPr>
          </a:p>
        </p:txBody>
      </p:sp>
      <p:sp>
        <p:nvSpPr>
          <p:cNvPr id="609" name="Google Shape;609;p78"/>
          <p:cNvSpPr txBox="1"/>
          <p:nvPr/>
        </p:nvSpPr>
        <p:spPr>
          <a:xfrm>
            <a:off x="952600" y="3442600"/>
            <a:ext cx="20010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</a:rPr>
              <a:t>Vocab size (input size)</a:t>
            </a:r>
            <a:endParaRPr>
              <a:solidFill>
                <a:srgbClr val="1C4587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9"/>
          <p:cNvSpPr txBox="1"/>
          <p:nvPr>
            <p:ph type="title"/>
          </p:nvPr>
        </p:nvSpPr>
        <p:spPr>
          <a:xfrm>
            <a:off x="112075" y="44975"/>
            <a:ext cx="89388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Exercise 12-3: Combine RNN+Linear using embedding</a:t>
            </a:r>
            <a:endParaRPr sz="2800"/>
          </a:p>
        </p:txBody>
      </p:sp>
      <p:cxnSp>
        <p:nvCxnSpPr>
          <p:cNvPr id="615" name="Google Shape;615;p79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16" name="Google Shape;616;p79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617" name="Google Shape;617;p79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18" name="Google Shape;618;p79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619" name="Google Shape;619;p79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20" name="Google Shape;620;p79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  <a:endParaRPr sz="500"/>
          </a:p>
        </p:txBody>
      </p:sp>
      <p:sp>
        <p:nvSpPr>
          <p:cNvPr id="621" name="Google Shape;621;p79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622" name="Google Shape;622;p79"/>
          <p:cNvSpPr/>
          <p:nvPr/>
        </p:nvSpPr>
        <p:spPr>
          <a:xfrm>
            <a:off x="5548574" y="1762273"/>
            <a:ext cx="1152600" cy="1158900"/>
          </a:xfrm>
          <a:prstGeom prst="rect">
            <a:avLst/>
          </a:prstGeom>
          <a:solidFill>
            <a:srgbClr val="00A2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623" name="Google Shape;623;p79"/>
          <p:cNvCxnSpPr>
            <a:endCxn id="624" idx="2"/>
          </p:cNvCxnSpPr>
          <p:nvPr/>
        </p:nvCxnSpPr>
        <p:spPr>
          <a:xfrm>
            <a:off x="2317412" y="2379775"/>
            <a:ext cx="6099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625" name="Google Shape;625;p79"/>
          <p:cNvCxnSpPr/>
          <p:nvPr/>
        </p:nvCxnSpPr>
        <p:spPr>
          <a:xfrm>
            <a:off x="49568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626" name="Google Shape;626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45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3077000" y="1401225"/>
            <a:ext cx="1657725" cy="1957101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79"/>
          <p:cNvSpPr txBox="1"/>
          <p:nvPr/>
        </p:nvSpPr>
        <p:spPr>
          <a:xfrm>
            <a:off x="5309120" y="4292050"/>
            <a:ext cx="18243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CrossEntropy</a:t>
            </a:r>
            <a:endParaRPr sz="500"/>
          </a:p>
        </p:txBody>
      </p:sp>
      <p:sp>
        <p:nvSpPr>
          <p:cNvPr id="628" name="Google Shape;628;p79"/>
          <p:cNvSpPr/>
          <p:nvPr/>
        </p:nvSpPr>
        <p:spPr>
          <a:xfrm>
            <a:off x="55650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1D836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Loss</a:t>
            </a:r>
            <a:endParaRPr sz="500"/>
          </a:p>
        </p:txBody>
      </p:sp>
      <p:sp>
        <p:nvSpPr>
          <p:cNvPr id="629" name="Google Shape;629;p79"/>
          <p:cNvSpPr/>
          <p:nvPr/>
        </p:nvSpPr>
        <p:spPr>
          <a:xfrm>
            <a:off x="2103127" y="1962812"/>
            <a:ext cx="1266900" cy="800100"/>
          </a:xfrm>
          <a:prstGeom prst="roundRect">
            <a:avLst>
              <a:gd fmla="val 15000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Embedding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(lookup table)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630" name="Google Shape;630;p79"/>
          <p:cNvCxnSpPr/>
          <p:nvPr/>
        </p:nvCxnSpPr>
        <p:spPr>
          <a:xfrm>
            <a:off x="1584326" y="23628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8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RNN</a:t>
            </a:r>
            <a:endParaRPr/>
          </a:p>
        </p:txBody>
      </p:sp>
      <p:sp>
        <p:nvSpPr>
          <p:cNvPr id="636" name="Google Shape;636;p80"/>
          <p:cNvSpPr txBox="1"/>
          <p:nvPr/>
        </p:nvSpPr>
        <p:spPr>
          <a:xfrm>
            <a:off x="55702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https://cs224d.stanford.edu/lecture_notes/LectureNotes4.pdf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37" name="Google Shape;63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625" y="1891324"/>
            <a:ext cx="2669198" cy="231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8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RNN</a:t>
            </a:r>
            <a:endParaRPr/>
          </a:p>
        </p:txBody>
      </p:sp>
      <p:sp>
        <p:nvSpPr>
          <p:cNvPr id="643" name="Google Shape;643;p81"/>
          <p:cNvSpPr txBox="1"/>
          <p:nvPr/>
        </p:nvSpPr>
        <p:spPr>
          <a:xfrm>
            <a:off x="55702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https://cs224d.stanford.edu/lecture_notes/LectureNotes4.pdf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44" name="Google Shape;644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4725" y="1786875"/>
            <a:ext cx="3236347" cy="2461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625" y="1891324"/>
            <a:ext cx="2669198" cy="231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8675" y="2029282"/>
            <a:ext cx="3351525" cy="1439818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8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RNN</a:t>
            </a:r>
            <a:endParaRPr/>
          </a:p>
        </p:txBody>
      </p:sp>
      <p:sp>
        <p:nvSpPr>
          <p:cNvPr id="652" name="Google Shape;652;p82"/>
          <p:cNvSpPr txBox="1"/>
          <p:nvPr/>
        </p:nvSpPr>
        <p:spPr>
          <a:xfrm>
            <a:off x="55702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https://cs224d.stanford.edu/lecture_notes/LectureNotes4.pdf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53" name="Google Shape;653;p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4725" y="1786875"/>
            <a:ext cx="3236347" cy="2461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8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625" y="1891324"/>
            <a:ext cx="2669198" cy="231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8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LSTM</a:t>
            </a:r>
            <a:endParaRPr/>
          </a:p>
        </p:txBody>
      </p:sp>
      <p:pic>
        <p:nvPicPr>
          <p:cNvPr id="660" name="Google Shape;660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450" y="4416025"/>
            <a:ext cx="3593850" cy="6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1" name="Google Shape;661;p83"/>
          <p:cNvSpPr txBox="1"/>
          <p:nvPr/>
        </p:nvSpPr>
        <p:spPr>
          <a:xfrm>
            <a:off x="56464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http://colah.github.io/posts/2015-08-Understanding-LSTMs/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62" name="Google Shape;662;p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7988" y="1635782"/>
            <a:ext cx="6848025" cy="2572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8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the hood: GRU</a:t>
            </a:r>
            <a:endParaRPr/>
          </a:p>
        </p:txBody>
      </p:sp>
      <p:pic>
        <p:nvPicPr>
          <p:cNvPr id="668" name="Google Shape;668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450" y="4416025"/>
            <a:ext cx="3593850" cy="6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84"/>
          <p:cNvSpPr txBox="1"/>
          <p:nvPr/>
        </p:nvSpPr>
        <p:spPr>
          <a:xfrm>
            <a:off x="56464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http://colah.github.io/posts/2015-08-Understanding-LSTMs/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70" name="Google Shape;670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4950" y="1757650"/>
            <a:ext cx="7134250" cy="22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85"/>
          <p:cNvSpPr txBox="1"/>
          <p:nvPr/>
        </p:nvSpPr>
        <p:spPr>
          <a:xfrm>
            <a:off x="5570275" y="4753475"/>
            <a:ext cx="48813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https://cs224d.stanford.edu/lecture_notes/LectureNotes4.pdf</a:t>
            </a:r>
            <a:r>
              <a:rPr lang="en" sz="1000"/>
              <a:t> </a:t>
            </a:r>
            <a:endParaRPr sz="1000"/>
          </a:p>
        </p:txBody>
      </p:sp>
      <p:pic>
        <p:nvPicPr>
          <p:cNvPr id="676" name="Google Shape;676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4725" y="1786875"/>
            <a:ext cx="3236347" cy="2461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625" y="1891324"/>
            <a:ext cx="2669198" cy="2316800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85"/>
          <p:cNvSpPr txBox="1"/>
          <p:nvPr>
            <p:ph type="title"/>
          </p:nvPr>
        </p:nvSpPr>
        <p:spPr>
          <a:xfrm>
            <a:off x="431550" y="31168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12-5: Implement RNN</a:t>
            </a:r>
            <a:endParaRPr/>
          </a:p>
        </p:txBody>
      </p:sp>
      <p:sp>
        <p:nvSpPr>
          <p:cNvPr id="679" name="Google Shape;679;p85"/>
          <p:cNvSpPr txBox="1"/>
          <p:nvPr/>
        </p:nvSpPr>
        <p:spPr>
          <a:xfrm>
            <a:off x="130950" y="4102800"/>
            <a:ext cx="73740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/>
              <a:t>Hint</a:t>
            </a:r>
            <a:r>
              <a:rPr lang="en" sz="1800"/>
              <a:t>: </a:t>
            </a:r>
            <a:r>
              <a:rPr lang="en" sz="1800" u="sng">
                <a:solidFill>
                  <a:schemeClr val="hlink"/>
                </a:solidFill>
                <a:hlinkClick r:id="rId6"/>
              </a:rPr>
              <a:t>http://blog.varunajayasiri.com/numpy_lstm.html</a:t>
            </a:r>
            <a:r>
              <a:rPr lang="en" sz="1800">
                <a:solidFill>
                  <a:schemeClr val="dk1"/>
                </a:solidFill>
              </a:rPr>
              <a:t> </a:t>
            </a:r>
            <a:endParaRPr sz="1800"/>
          </a:p>
        </p:txBody>
      </p:sp>
      <p:pic>
        <p:nvPicPr>
          <p:cNvPr id="680" name="Google Shape;680;p8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68675" y="2029282"/>
            <a:ext cx="3351525" cy="1439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DNN, CNN,</a:t>
            </a:r>
            <a:r>
              <a:rPr lang="en"/>
              <a:t> RNN</a:t>
            </a:r>
            <a:endParaRPr/>
          </a:p>
        </p:txBody>
      </p:sp>
      <p:sp>
        <p:nvSpPr>
          <p:cNvPr id="177" name="Google Shape;177;p41"/>
          <p:cNvSpPr txBox="1"/>
          <p:nvPr/>
        </p:nvSpPr>
        <p:spPr>
          <a:xfrm>
            <a:off x="3628700" y="4819750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http://practicalquant.blogspot.hk/2013/10/deep-learning-oral-traditions.html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pic>
        <p:nvPicPr>
          <p:cNvPr id="178" name="Google Shape;17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075" y="1793775"/>
            <a:ext cx="1657725" cy="19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86"/>
          <p:cNvSpPr txBox="1"/>
          <p:nvPr>
            <p:ph type="title"/>
          </p:nvPr>
        </p:nvSpPr>
        <p:spPr>
          <a:xfrm>
            <a:off x="431550" y="31168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12-5: Implement RNN</a:t>
            </a:r>
            <a:endParaRPr/>
          </a:p>
        </p:txBody>
      </p:sp>
      <p:sp>
        <p:nvSpPr>
          <p:cNvPr id="686" name="Google Shape;686;p86"/>
          <p:cNvSpPr txBox="1"/>
          <p:nvPr/>
        </p:nvSpPr>
        <p:spPr>
          <a:xfrm>
            <a:off x="740675" y="1385325"/>
            <a:ext cx="5582400" cy="283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1100">
                <a:solidFill>
                  <a:srgbClr val="0000FF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RNN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(nn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Module):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0000FF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, input_size, hidden_size):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(RNN,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__init__()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input_size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input_size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hidden_size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hidden_size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...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0000FF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forward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, hidden):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hidden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output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100">
                <a:solidFill>
                  <a:srgbClr val="008000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output, hidden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b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rnn </a:t>
            </a:r>
            <a:r>
              <a:rPr lang="en" sz="1100">
                <a:solidFill>
                  <a:srgbClr val="666666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1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RNN(...)</a:t>
            </a:r>
            <a:endParaRPr sz="1100">
              <a:solidFill>
                <a:srgbClr val="333333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87" name="Google Shape;687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8675" y="2029282"/>
            <a:ext cx="3351525" cy="1439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87"/>
          <p:cNvSpPr txBox="1"/>
          <p:nvPr>
            <p:ph type="title"/>
          </p:nvPr>
        </p:nvSpPr>
        <p:spPr>
          <a:xfrm>
            <a:off x="431550" y="31168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r>
              <a:rPr lang="en"/>
              <a:t> 12-6: Implement GRU</a:t>
            </a:r>
            <a:endParaRPr/>
          </a:p>
        </p:txBody>
      </p:sp>
      <p:sp>
        <p:nvSpPr>
          <p:cNvPr id="693" name="Google Shape;693;p87"/>
          <p:cNvSpPr txBox="1"/>
          <p:nvPr>
            <p:ph idx="1" type="body"/>
          </p:nvPr>
        </p:nvSpPr>
        <p:spPr>
          <a:xfrm>
            <a:off x="495450" y="3513370"/>
            <a:ext cx="8081400" cy="14487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http://blog.varunajayasiri.com/numpy_lstm.html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http://www.wildml.com/2015/10/recurrent-neural-network-tutorial-part-4-implementing-a-grulstm-rnn-with-python-and-theano/</a:t>
            </a: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4" name="Google Shape;694;p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2375" y="1487200"/>
            <a:ext cx="7288799" cy="22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99" name="Google Shape;699;p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00" name="Google Shape;700;p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88"/>
          <p:cNvSpPr txBox="1"/>
          <p:nvPr/>
        </p:nvSpPr>
        <p:spPr>
          <a:xfrm>
            <a:off x="4522075" y="1758225"/>
            <a:ext cx="4622100" cy="16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RNN II</a:t>
            </a:r>
            <a:endParaRPr sz="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2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DNN, CNN,</a:t>
            </a:r>
            <a:r>
              <a:rPr lang="en"/>
              <a:t> RNN</a:t>
            </a:r>
            <a:endParaRPr/>
          </a:p>
        </p:txBody>
      </p:sp>
      <p:sp>
        <p:nvSpPr>
          <p:cNvPr id="184" name="Google Shape;184;p42"/>
          <p:cNvSpPr txBox="1"/>
          <p:nvPr/>
        </p:nvSpPr>
        <p:spPr>
          <a:xfrm>
            <a:off x="3628700" y="4819750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http://practicalquant.blogspot.hk/2013/10/deep-learning-oral-traditions.html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pic>
        <p:nvPicPr>
          <p:cNvPr id="185" name="Google Shape;18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075" y="1793775"/>
            <a:ext cx="1657725" cy="195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5575" y="2565075"/>
            <a:ext cx="915875" cy="48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52175" y="1775850"/>
            <a:ext cx="5372718" cy="190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3"/>
          <p:cNvSpPr txBox="1"/>
          <p:nvPr>
            <p:ph type="title"/>
          </p:nvPr>
        </p:nvSpPr>
        <p:spPr>
          <a:xfrm>
            <a:off x="737550" y="98000"/>
            <a:ext cx="76689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 Applications: series of data</a:t>
            </a:r>
            <a:endParaRPr/>
          </a:p>
        </p:txBody>
      </p:sp>
      <p:sp>
        <p:nvSpPr>
          <p:cNvPr id="193" name="Google Shape;193;p43"/>
          <p:cNvSpPr txBox="1"/>
          <p:nvPr>
            <p:ph idx="1" type="body"/>
          </p:nvPr>
        </p:nvSpPr>
        <p:spPr>
          <a:xfrm>
            <a:off x="852300" y="1187275"/>
            <a:ext cx="7914600" cy="3530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Time series prediction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Language modeling (text generation)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Text sentiment analysis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Named entity recognition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Translation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Speech recognition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Anomaly detection in time series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Music composition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...</a:t>
            </a:r>
            <a:endParaRPr sz="2400"/>
          </a:p>
        </p:txBody>
      </p:sp>
      <p:sp>
        <p:nvSpPr>
          <p:cNvPr id="194" name="Google Shape;194;p43"/>
          <p:cNvSpPr txBox="1"/>
          <p:nvPr/>
        </p:nvSpPr>
        <p:spPr>
          <a:xfrm>
            <a:off x="4394850" y="4856325"/>
            <a:ext cx="53196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Gill Sans"/>
                <a:ea typeface="Gill Sans"/>
                <a:cs typeface="Gill Sans"/>
                <a:sym typeface="Gill Sans"/>
                <a:hlinkClick r:id="rId3"/>
              </a:rPr>
              <a:t>https://stats.stackexchange.com/questions/304431/practical-applications-or-rnn</a:t>
            </a:r>
            <a:r>
              <a:rPr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4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 Models</a:t>
            </a:r>
            <a:endParaRPr/>
          </a:p>
        </p:txBody>
      </p:sp>
      <p:sp>
        <p:nvSpPr>
          <p:cNvPr id="200" name="Google Shape;200;p44"/>
          <p:cNvSpPr txBox="1"/>
          <p:nvPr/>
        </p:nvSpPr>
        <p:spPr>
          <a:xfrm>
            <a:off x="5136400" y="4826375"/>
            <a:ext cx="6634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http://karpathy.github.io/2015/05/21/rnn-effectiveness/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  <p:pic>
        <p:nvPicPr>
          <p:cNvPr id="201" name="Google Shape;20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00" y="1775299"/>
            <a:ext cx="8211349" cy="25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5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 topics</a:t>
            </a:r>
            <a:endParaRPr/>
          </a:p>
        </p:txBody>
      </p:sp>
      <p:sp>
        <p:nvSpPr>
          <p:cNvPr id="207" name="Google Shape;207;p45"/>
          <p:cNvSpPr txBox="1"/>
          <p:nvPr>
            <p:ph idx="1" type="body"/>
          </p:nvPr>
        </p:nvSpPr>
        <p:spPr>
          <a:xfrm>
            <a:off x="852300" y="1460000"/>
            <a:ext cx="6747600" cy="3013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RNN Basics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Teach RNN to say ‘hello’</a:t>
            </a:r>
            <a:endParaRPr sz="24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One-hot VS </a:t>
            </a:r>
            <a:r>
              <a:rPr lang="en" sz="2000"/>
              <a:t>embedding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RNN classification (name)</a:t>
            </a:r>
            <a:endParaRPr sz="24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RNN on GPU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RNN language modeling </a:t>
            </a:r>
            <a:endParaRPr sz="24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Teacher forcing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Sequence to sequence 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